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7.jpg" ContentType="image/jpg"/>
  <Override PartName="/ppt/media/image18.jpg" ContentType="image/jpg"/>
  <Override PartName="/ppt/media/image19.jpg" ContentType="image/jpg"/>
  <Override PartName="/ppt/media/image20.jpg" ContentType="image/jpg"/>
  <Override PartName="/ppt/media/image21.jpg" ContentType="image/jpg"/>
  <Override PartName="/ppt/media/image22.jpg" ContentType="image/jpg"/>
  <Override PartName="/ppt/media/image23.jpg" ContentType="image/jpg"/>
  <Override PartName="/ppt/media/image24.jpg" ContentType="image/jpg"/>
  <Override PartName="/ppt/media/image26.jpg" ContentType="image/jpg"/>
  <Override PartName="/ppt/media/image27.jpg" ContentType="image/jpg"/>
  <Override PartName="/ppt/media/image28.jpg" ContentType="image/jpg"/>
  <Override PartName="/ppt/media/image29.jpg" ContentType="image/jpg"/>
  <Override PartName="/ppt/media/image30.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16"/>
  </p:notesMasterIdLst>
  <p:sldIdLst>
    <p:sldId id="256" r:id="rId2"/>
    <p:sldId id="264" r:id="rId3"/>
    <p:sldId id="275" r:id="rId4"/>
    <p:sldId id="277" r:id="rId5"/>
    <p:sldId id="291" r:id="rId6"/>
    <p:sldId id="290" r:id="rId7"/>
    <p:sldId id="292" r:id="rId8"/>
    <p:sldId id="279" r:id="rId9"/>
    <p:sldId id="280" r:id="rId10"/>
    <p:sldId id="282" r:id="rId11"/>
    <p:sldId id="283" r:id="rId12"/>
    <p:sldId id="288" r:id="rId13"/>
    <p:sldId id="289" r:id="rId14"/>
    <p:sldId id="272" r:id="rId15"/>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3" pos="6046" userDrawn="1">
          <p15:clr>
            <a:srgbClr val="A4A3A4"/>
          </p15:clr>
        </p15:guide>
        <p15:guide id="4" pos="171" userDrawn="1">
          <p15:clr>
            <a:srgbClr val="A4A3A4"/>
          </p15:clr>
        </p15:guide>
        <p15:guide id="5" orient="horz" pos="4042" userDrawn="1">
          <p15:clr>
            <a:srgbClr val="A4A3A4"/>
          </p15:clr>
        </p15:guide>
        <p15:guide id="6" orient="horz" pos="2614" userDrawn="1">
          <p15:clr>
            <a:srgbClr val="A4A3A4"/>
          </p15:clr>
        </p15:guide>
        <p15:guide id="7" orient="horz" pos="1752" userDrawn="1">
          <p15:clr>
            <a:srgbClr val="A4A3A4"/>
          </p15:clr>
        </p15:guide>
        <p15:guide id="9" orient="horz" pos="3090" userDrawn="1">
          <p15:clr>
            <a:srgbClr val="A4A3A4"/>
          </p15:clr>
        </p15:guide>
        <p15:guide id="10" orient="horz" pos="119" userDrawn="1">
          <p15:clr>
            <a:srgbClr val="A4A3A4"/>
          </p15:clr>
        </p15:guide>
        <p15:guide id="11" orient="horz" pos="1162" userDrawn="1">
          <p15:clr>
            <a:srgbClr val="A4A3A4"/>
          </p15:clr>
        </p15:guide>
        <p15:guide id="12" orient="horz" pos="4201" userDrawn="1">
          <p15:clr>
            <a:srgbClr val="A4A3A4"/>
          </p15:clr>
        </p15:guide>
        <p15:guide id="14" pos="2167" userDrawn="1">
          <p15:clr>
            <a:srgbClr val="A4A3A4"/>
          </p15:clr>
        </p15:guide>
        <p15:guide id="15" pos="4073" userDrawn="1">
          <p15:clr>
            <a:srgbClr val="A4A3A4"/>
          </p15:clr>
        </p15:guide>
        <p15:guide id="16" orient="horz" pos="731" userDrawn="1">
          <p15:clr>
            <a:srgbClr val="A4A3A4"/>
          </p15:clr>
        </p15:guide>
        <p15:guide id="17" pos="4435" userDrawn="1">
          <p15:clr>
            <a:srgbClr val="A4A3A4"/>
          </p15:clr>
        </p15:guide>
        <p15:guide id="18" pos="180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hidaka" initials="y" lastIdx="1" clrIdx="0">
    <p:extLst>
      <p:ext uri="{19B8F6BF-5375-455C-9EA6-DF929625EA0E}">
        <p15:presenceInfo xmlns:p15="http://schemas.microsoft.com/office/powerpoint/2012/main" userId="y-hida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3"/>
    <a:srgbClr val="FBAD21"/>
    <a:srgbClr val="F8CCAE"/>
    <a:srgbClr val="FBAC21"/>
    <a:srgbClr val="F5F9FD"/>
    <a:srgbClr val="EDF1F9"/>
    <a:srgbClr val="A6C9E8"/>
    <a:srgbClr val="A3C7E7"/>
    <a:srgbClr val="F0D510"/>
    <a:srgbClr val="FF8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6391" autoAdjust="0"/>
  </p:normalViewPr>
  <p:slideViewPr>
    <p:cSldViewPr snapToGrid="0" showGuides="1">
      <p:cViewPr>
        <p:scale>
          <a:sx n="82" d="100"/>
          <a:sy n="82" d="100"/>
        </p:scale>
        <p:origin x="2268" y="744"/>
      </p:cViewPr>
      <p:guideLst>
        <p:guide orient="horz" pos="346"/>
        <p:guide pos="6046"/>
        <p:guide pos="171"/>
        <p:guide orient="horz" pos="4042"/>
        <p:guide orient="horz" pos="2614"/>
        <p:guide orient="horz" pos="1752"/>
        <p:guide orient="horz" pos="3090"/>
        <p:guide orient="horz" pos="119"/>
        <p:guide orient="horz" pos="1162"/>
        <p:guide orient="horz" pos="4201"/>
        <p:guide pos="2167"/>
        <p:guide pos="4073"/>
        <p:guide orient="horz" pos="731"/>
        <p:guide pos="4435"/>
        <p:guide pos="1805"/>
      </p:guideLst>
    </p:cSldViewPr>
  </p:slideViewPr>
  <p:outlineViewPr>
    <p:cViewPr>
      <p:scale>
        <a:sx n="25" d="100"/>
        <a:sy n="25" d="100"/>
      </p:scale>
      <p:origin x="0" y="0"/>
    </p:cViewPr>
  </p:outlineViewPr>
  <p:notesTextViewPr>
    <p:cViewPr>
      <p:scale>
        <a:sx n="125" d="100"/>
        <a:sy n="125" d="100"/>
      </p:scale>
      <p:origin x="0" y="0"/>
    </p:cViewPr>
  </p:notesTextViewPr>
  <p:notesViewPr>
    <p:cSldViewPr snapToGrid="0">
      <p:cViewPr varScale="1">
        <p:scale>
          <a:sx n="51" d="100"/>
          <a:sy n="51" d="100"/>
        </p:scale>
        <p:origin x="20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C9EE1B76-5EA3-4287-91B7-8323672E8A85}" type="datetimeFigureOut">
              <a:rPr kumimoji="1" lang="ja-JP" altLang="en-US" smtClean="0"/>
              <a:t>2020/12/17</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1B01CC4-9A48-4A86-ADC1-C9B92CCD46CD}" type="slidenum">
              <a:rPr kumimoji="1" lang="ja-JP" altLang="en-US" smtClean="0"/>
              <a:t>‹#›</a:t>
            </a:fld>
            <a:endParaRPr kumimoji="1" lang="ja-JP" altLang="en-US"/>
          </a:p>
        </p:txBody>
      </p:sp>
    </p:spTree>
    <p:extLst>
      <p:ext uri="{BB962C8B-B14F-4D97-AF65-F5344CB8AC3E}">
        <p14:creationId xmlns:p14="http://schemas.microsoft.com/office/powerpoint/2010/main" val="37082396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1B01CC4-9A48-4A86-ADC1-C9B92CCD46CD}" type="slidenum">
              <a:rPr kumimoji="1" lang="ja-JP" altLang="en-US" smtClean="0"/>
              <a:t>1</a:t>
            </a:fld>
            <a:endParaRPr kumimoji="1" lang="ja-JP" altLang="en-US"/>
          </a:p>
        </p:txBody>
      </p:sp>
    </p:spTree>
    <p:extLst>
      <p:ext uri="{BB962C8B-B14F-4D97-AF65-F5344CB8AC3E}">
        <p14:creationId xmlns:p14="http://schemas.microsoft.com/office/powerpoint/2010/main" val="1130361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1B01CC4-9A48-4A86-ADC1-C9B92CCD46CD}" type="slidenum">
              <a:rPr kumimoji="1" lang="ja-JP" altLang="en-US" smtClean="0"/>
              <a:t>2</a:t>
            </a:fld>
            <a:endParaRPr kumimoji="1" lang="ja-JP" altLang="en-US"/>
          </a:p>
        </p:txBody>
      </p:sp>
    </p:spTree>
    <p:extLst>
      <p:ext uri="{BB962C8B-B14F-4D97-AF65-F5344CB8AC3E}">
        <p14:creationId xmlns:p14="http://schemas.microsoft.com/office/powerpoint/2010/main" val="188455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93D5304-BAFD-43E0-92EF-517DD426EA36}" type="datetime1">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993390-9E2F-4514-8EE3-B9D48A849013}" type="slidenum">
              <a:rPr lang="ja-JP" altLang="en-US" smtClean="0"/>
              <a:pPr/>
              <a:t>‹#›</a:t>
            </a:fld>
            <a:endParaRPr lang="ja-JP" altLang="en-US" dirty="0"/>
          </a:p>
        </p:txBody>
      </p:sp>
    </p:spTree>
    <p:extLst>
      <p:ext uri="{BB962C8B-B14F-4D97-AF65-F5344CB8AC3E}">
        <p14:creationId xmlns:p14="http://schemas.microsoft.com/office/powerpoint/2010/main" val="390364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8705B40-A095-4C19-B6CE-75F6F41DFEA4}" type="datetime1">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993390-9E2F-4514-8EE3-B9D48A849013}" type="slidenum">
              <a:rPr kumimoji="1" lang="ja-JP" altLang="en-US" smtClean="0"/>
              <a:t>‹#›</a:t>
            </a:fld>
            <a:endParaRPr kumimoji="1" lang="ja-JP" altLang="en-US"/>
          </a:p>
        </p:txBody>
      </p:sp>
    </p:spTree>
    <p:extLst>
      <p:ext uri="{BB962C8B-B14F-4D97-AF65-F5344CB8AC3E}">
        <p14:creationId xmlns:p14="http://schemas.microsoft.com/office/powerpoint/2010/main" val="115841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865C1F-8930-4755-B543-1AAD81ACA149}" type="datetime1">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993390-9E2F-4514-8EE3-B9D48A849013}" type="slidenum">
              <a:rPr kumimoji="1" lang="ja-JP" altLang="en-US" smtClean="0"/>
              <a:t>‹#›</a:t>
            </a:fld>
            <a:endParaRPr kumimoji="1" lang="ja-JP" altLang="en-US"/>
          </a:p>
        </p:txBody>
      </p:sp>
    </p:spTree>
    <p:extLst>
      <p:ext uri="{BB962C8B-B14F-4D97-AF65-F5344CB8AC3E}">
        <p14:creationId xmlns:p14="http://schemas.microsoft.com/office/powerpoint/2010/main" val="55286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1FBC570-C277-4D03-A9FD-DC686E4AA0BD}" type="datetime1">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993390-9E2F-4514-8EE3-B9D48A849013}" type="slidenum">
              <a:rPr kumimoji="1" lang="ja-JP" altLang="en-US" smtClean="0"/>
              <a:t>‹#›</a:t>
            </a:fld>
            <a:endParaRPr kumimoji="1" lang="ja-JP" altLang="en-US"/>
          </a:p>
        </p:txBody>
      </p:sp>
    </p:spTree>
    <p:extLst>
      <p:ext uri="{BB962C8B-B14F-4D97-AF65-F5344CB8AC3E}">
        <p14:creationId xmlns:p14="http://schemas.microsoft.com/office/powerpoint/2010/main" val="186387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2A4E992-4462-4FE0-8817-C57CAF4BEF89}" type="datetime1">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993390-9E2F-4514-8EE3-B9D48A849013}" type="slidenum">
              <a:rPr kumimoji="1" lang="ja-JP" altLang="en-US" smtClean="0"/>
              <a:t>‹#›</a:t>
            </a:fld>
            <a:endParaRPr kumimoji="1" lang="ja-JP" altLang="en-US"/>
          </a:p>
        </p:txBody>
      </p:sp>
    </p:spTree>
    <p:extLst>
      <p:ext uri="{BB962C8B-B14F-4D97-AF65-F5344CB8AC3E}">
        <p14:creationId xmlns:p14="http://schemas.microsoft.com/office/powerpoint/2010/main" val="2947957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64F7760-A685-4D62-9B64-34151CE79EA0}" type="datetime1">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993390-9E2F-4514-8EE3-B9D48A849013}" type="slidenum">
              <a:rPr kumimoji="1" lang="ja-JP" altLang="en-US" smtClean="0"/>
              <a:t>‹#›</a:t>
            </a:fld>
            <a:endParaRPr kumimoji="1" lang="ja-JP" altLang="en-US"/>
          </a:p>
        </p:txBody>
      </p:sp>
    </p:spTree>
    <p:extLst>
      <p:ext uri="{BB962C8B-B14F-4D97-AF65-F5344CB8AC3E}">
        <p14:creationId xmlns:p14="http://schemas.microsoft.com/office/powerpoint/2010/main" val="1969362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6706B79-466B-4B08-82DF-98D068CE4C6B}" type="datetime1">
              <a:rPr kumimoji="1" lang="ja-JP" altLang="en-US" smtClean="0"/>
              <a:t>2020/12/17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8993390-9E2F-4514-8EE3-B9D48A849013}" type="slidenum">
              <a:rPr kumimoji="1" lang="ja-JP" altLang="en-US" smtClean="0"/>
              <a:t>‹#›</a:t>
            </a:fld>
            <a:endParaRPr kumimoji="1" lang="ja-JP" altLang="en-US"/>
          </a:p>
        </p:txBody>
      </p:sp>
    </p:spTree>
    <p:extLst>
      <p:ext uri="{BB962C8B-B14F-4D97-AF65-F5344CB8AC3E}">
        <p14:creationId xmlns:p14="http://schemas.microsoft.com/office/powerpoint/2010/main" val="396897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83E4412-E383-40AF-9618-91A7A7F17ED3}" type="datetime1">
              <a:rPr kumimoji="1" lang="ja-JP" altLang="en-US" smtClean="0"/>
              <a:t>2020/12/17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8993390-9E2F-4514-8EE3-B9D48A849013}" type="slidenum">
              <a:rPr kumimoji="1" lang="ja-JP" altLang="en-US" smtClean="0"/>
              <a:t>‹#›</a:t>
            </a:fld>
            <a:endParaRPr kumimoji="1" lang="ja-JP" altLang="en-US"/>
          </a:p>
        </p:txBody>
      </p:sp>
    </p:spTree>
    <p:extLst>
      <p:ext uri="{BB962C8B-B14F-4D97-AF65-F5344CB8AC3E}">
        <p14:creationId xmlns:p14="http://schemas.microsoft.com/office/powerpoint/2010/main" val="145511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F0586-72D8-4F46-A2A6-79D7BE09779C}" type="datetime1">
              <a:rPr kumimoji="1" lang="ja-JP" altLang="en-US" smtClean="0"/>
              <a:t>2020/12/17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8993390-9E2F-4514-8EE3-B9D48A849013}" type="slidenum">
              <a:rPr lang="ja-JP" altLang="en-US" smtClean="0"/>
              <a:pPr/>
              <a:t>‹#›</a:t>
            </a:fld>
            <a:endParaRPr lang="ja-JP" altLang="en-US" dirty="0"/>
          </a:p>
        </p:txBody>
      </p:sp>
    </p:spTree>
    <p:extLst>
      <p:ext uri="{BB962C8B-B14F-4D97-AF65-F5344CB8AC3E}">
        <p14:creationId xmlns:p14="http://schemas.microsoft.com/office/powerpoint/2010/main" val="204613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78136CC-467D-40B0-B385-10816AB38C6E}" type="datetime1">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993390-9E2F-4514-8EE3-B9D48A849013}" type="slidenum">
              <a:rPr kumimoji="1" lang="ja-JP" altLang="en-US" smtClean="0"/>
              <a:t>‹#›</a:t>
            </a:fld>
            <a:endParaRPr kumimoji="1" lang="ja-JP" altLang="en-US"/>
          </a:p>
        </p:txBody>
      </p:sp>
    </p:spTree>
    <p:extLst>
      <p:ext uri="{BB962C8B-B14F-4D97-AF65-F5344CB8AC3E}">
        <p14:creationId xmlns:p14="http://schemas.microsoft.com/office/powerpoint/2010/main" val="410568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D32D922-9E18-4800-BC5A-DE3E9BEFEEB6}" type="datetime1">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993390-9E2F-4514-8EE3-B9D48A849013}" type="slidenum">
              <a:rPr kumimoji="1" lang="ja-JP" altLang="en-US" smtClean="0"/>
              <a:t>‹#›</a:t>
            </a:fld>
            <a:endParaRPr kumimoji="1" lang="ja-JP" altLang="en-US"/>
          </a:p>
        </p:txBody>
      </p:sp>
    </p:spTree>
    <p:extLst>
      <p:ext uri="{BB962C8B-B14F-4D97-AF65-F5344CB8AC3E}">
        <p14:creationId xmlns:p14="http://schemas.microsoft.com/office/powerpoint/2010/main" val="255316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7A78A-BF1A-4D88-B65B-121DA3B71013}" type="datetime1">
              <a:rPr kumimoji="1" lang="ja-JP" altLang="en-US" smtClean="0"/>
              <a:t>2020/12/17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405688" y="222408"/>
            <a:ext cx="2228850" cy="365125"/>
          </a:xfrm>
          <a:prstGeom prst="rect">
            <a:avLst/>
          </a:prstGeom>
        </p:spPr>
        <p:txBody>
          <a:bodyPr vert="horz" lIns="91440" tIns="45720" rIns="91440" bIns="45720" rtlCol="0" anchor="ctr"/>
          <a:lstStyle>
            <a:lvl1pPr algn="r">
              <a:defRPr sz="1200" b="1">
                <a:solidFill>
                  <a:schemeClr val="bg1"/>
                </a:solidFill>
                <a:latin typeface="メイリオ" panose="020B0604030504040204" pitchFamily="50" charset="-128"/>
                <a:ea typeface="メイリオ" panose="020B0604030504040204" pitchFamily="50" charset="-128"/>
              </a:defRPr>
            </a:lvl1pPr>
          </a:lstStyle>
          <a:p>
            <a:fld id="{B8993390-9E2F-4514-8EE3-B9D48A849013}" type="slidenum">
              <a:rPr lang="ja-JP" altLang="en-US" smtClean="0"/>
              <a:pPr/>
              <a:t>‹#›</a:t>
            </a:fld>
            <a:endParaRPr lang="ja-JP" altLang="en-US" dirty="0"/>
          </a:p>
        </p:txBody>
      </p:sp>
      <p:sp>
        <p:nvSpPr>
          <p:cNvPr id="7" name="円/楕円 6"/>
          <p:cNvSpPr/>
          <p:nvPr userDrawn="1"/>
        </p:nvSpPr>
        <p:spPr>
          <a:xfrm>
            <a:off x="11735935" y="222408"/>
            <a:ext cx="471051" cy="5797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Tree>
    <p:extLst>
      <p:ext uri="{BB962C8B-B14F-4D97-AF65-F5344CB8AC3E}">
        <p14:creationId xmlns:p14="http://schemas.microsoft.com/office/powerpoint/2010/main" val="1167376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4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2.emf"/><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g"/><Relationship Id="rId7" Type="http://schemas.openxmlformats.org/officeDocument/2006/relationships/image" Target="../media/image35.jpe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1.jpg"/><Relationship Id="rId2" Type="http://schemas.openxmlformats.org/officeDocument/2006/relationships/image" Target="../media/image12.em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828" y="1061962"/>
            <a:ext cx="7120344" cy="2390115"/>
          </a:xfrm>
          <a:prstGeom prst="rect">
            <a:avLst/>
          </a:prstGeom>
        </p:spPr>
      </p:pic>
      <p:sp>
        <p:nvSpPr>
          <p:cNvPr id="21" name="正方形/長方形 20"/>
          <p:cNvSpPr/>
          <p:nvPr/>
        </p:nvSpPr>
        <p:spPr>
          <a:xfrm>
            <a:off x="0" y="4095657"/>
            <a:ext cx="9906000" cy="724288"/>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latin typeface="BIZ UDゴシック" panose="020B0400000000000000" pitchFamily="49" charset="-128"/>
                <a:ea typeface="BIZ UDゴシック" panose="020B0400000000000000" pitchFamily="49" charset="-128"/>
              </a:rPr>
              <a:t>UFB</a:t>
            </a:r>
            <a:r>
              <a:rPr lang="ja-JP" altLang="en-US" sz="2400" dirty="0" smtClean="0">
                <a:latin typeface="BIZ UDゴシック" panose="020B0400000000000000" pitchFamily="49" charset="-128"/>
                <a:ea typeface="BIZ UDゴシック" panose="020B0400000000000000" pitchFamily="49" charset="-128"/>
              </a:rPr>
              <a:t>ウルトラポンプ </a:t>
            </a:r>
            <a:r>
              <a:rPr lang="ja-JP" altLang="en-US" sz="3200" b="1" dirty="0" smtClean="0">
                <a:latin typeface="BIZ UDゴシック" panose="020B0400000000000000" pitchFamily="49" charset="-128"/>
                <a:ea typeface="BIZ UDゴシック" panose="020B0400000000000000" pitchFamily="49" charset="-128"/>
              </a:rPr>
              <a:t>活用事例集</a:t>
            </a:r>
            <a:endParaRPr lang="ja-JP" altLang="en-US" sz="3200" b="1" dirty="0">
              <a:latin typeface="BIZ UDゴシック" panose="020B0400000000000000" pitchFamily="49" charset="-128"/>
              <a:ea typeface="BIZ UDゴシック" panose="020B0400000000000000" pitchFamily="49" charset="-128"/>
            </a:endParaRPr>
          </a:p>
        </p:txBody>
      </p:sp>
      <p:sp>
        <p:nvSpPr>
          <p:cNvPr id="7" name="正方形/長方形 6"/>
          <p:cNvSpPr/>
          <p:nvPr/>
        </p:nvSpPr>
        <p:spPr>
          <a:xfrm>
            <a:off x="8769424" y="188640"/>
            <a:ext cx="1008112" cy="2160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solidFill>
                  <a:schemeClr val="tx1"/>
                </a:solidFill>
                <a:latin typeface="BIZ UDPゴシック" panose="020B0400000000000000" pitchFamily="50" charset="-128"/>
                <a:ea typeface="BIZ UDPゴシック" panose="020B0400000000000000" pitchFamily="50" charset="-128"/>
              </a:rPr>
              <a:t>2020.12</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52931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7926C8FD-7CF2-4BF2-B807-418908C3AA9E}"/>
              </a:ext>
            </a:extLst>
          </p:cNvPr>
          <p:cNvSpPr txBox="1"/>
          <p:nvPr/>
        </p:nvSpPr>
        <p:spPr>
          <a:xfrm>
            <a:off x="1" y="190875"/>
            <a:ext cx="9906000" cy="400110"/>
          </a:xfrm>
          <a:prstGeom prst="rect">
            <a:avLst/>
          </a:prstGeom>
          <a:solidFill>
            <a:srgbClr val="002060"/>
          </a:solidFill>
        </p:spPr>
        <p:txBody>
          <a:bodyPr wrap="square" rtlCol="0">
            <a:spAutoFit/>
          </a:bodyPr>
          <a:lstStyle/>
          <a:p>
            <a:pPr algn="ctr"/>
            <a:r>
              <a:rPr lang="ja-JP" altLang="en-US" sz="2000" dirty="0">
                <a:solidFill>
                  <a:schemeClr val="bg1"/>
                </a:solidFill>
                <a:latin typeface="BIZ UDゴシック" panose="020B0400000000000000" pitchFamily="49" charset="-128"/>
                <a:ea typeface="BIZ UDゴシック" panose="020B0400000000000000" pitchFamily="49" charset="-128"/>
              </a:rPr>
              <a:t>活用</a:t>
            </a:r>
            <a:r>
              <a:rPr lang="ja-JP" altLang="en-US" sz="2000" dirty="0" smtClean="0">
                <a:solidFill>
                  <a:schemeClr val="bg1"/>
                </a:solidFill>
                <a:latin typeface="BIZ UDゴシック" panose="020B0400000000000000" pitchFamily="49" charset="-128"/>
                <a:ea typeface="BIZ UDゴシック" panose="020B0400000000000000" pitchFamily="49" charset="-128"/>
              </a:rPr>
              <a:t>事例集</a:t>
            </a:r>
            <a:endParaRPr lang="ja-JP" altLang="en-US" sz="2000" dirty="0">
              <a:solidFill>
                <a:schemeClr val="bg1"/>
              </a:solidFill>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fld id="{B8993390-9E2F-4514-8EE3-B9D48A849013}" type="slidenum">
              <a:rPr kumimoji="1" lang="ja-JP" altLang="en-US" smtClean="0"/>
              <a:t>9</a:t>
            </a:fld>
            <a:endParaRPr kumimoji="1" lang="ja-JP" altLang="en-US"/>
          </a:p>
        </p:txBody>
      </p:sp>
      <p:sp>
        <p:nvSpPr>
          <p:cNvPr id="50" name="角丸四角形 49"/>
          <p:cNvSpPr/>
          <p:nvPr/>
        </p:nvSpPr>
        <p:spPr>
          <a:xfrm>
            <a:off x="271463" y="696835"/>
            <a:ext cx="1528781" cy="58014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7926C8FD-7CF2-4BF2-B807-418908C3AA9E}"/>
              </a:ext>
            </a:extLst>
          </p:cNvPr>
          <p:cNvSpPr txBox="1"/>
          <p:nvPr/>
        </p:nvSpPr>
        <p:spPr>
          <a:xfrm>
            <a:off x="271463" y="717115"/>
            <a:ext cx="1528781" cy="523220"/>
          </a:xfrm>
          <a:prstGeom prst="rect">
            <a:avLst/>
          </a:prstGeom>
          <a:noFill/>
          <a:ln>
            <a:noFill/>
          </a:ln>
        </p:spPr>
        <p:txBody>
          <a:bodyPr wrap="square" rtlCol="0">
            <a:spAutoFit/>
          </a:bodyPr>
          <a:lstStyle/>
          <a:p>
            <a:pPr algn="ctr"/>
            <a:r>
              <a:rPr lang="ja-JP" altLang="en-US" sz="2800" dirty="0" smtClean="0">
                <a:solidFill>
                  <a:srgbClr val="002060"/>
                </a:solidFill>
                <a:latin typeface="BIZ UDゴシック" panose="020B0400000000000000" pitchFamily="49" charset="-128"/>
                <a:ea typeface="BIZ UDゴシック" panose="020B0400000000000000" pitchFamily="49" charset="-128"/>
              </a:rPr>
              <a:t>洗　浄</a:t>
            </a:r>
            <a:r>
              <a:rPr lang="ja-JP" altLang="en-US" sz="2800" dirty="0">
                <a:solidFill>
                  <a:srgbClr val="002060"/>
                </a:solidFill>
                <a:latin typeface="BIZ UDゴシック" panose="020B0400000000000000" pitchFamily="49" charset="-128"/>
                <a:ea typeface="BIZ UDゴシック" panose="020B0400000000000000" pitchFamily="49" charset="-128"/>
              </a:rPr>
              <a:t>　</a:t>
            </a:r>
          </a:p>
        </p:txBody>
      </p:sp>
      <p:sp>
        <p:nvSpPr>
          <p:cNvPr id="52" name="テキスト ボックス 51">
            <a:extLst>
              <a:ext uri="{FF2B5EF4-FFF2-40B4-BE49-F238E27FC236}">
                <a16:creationId xmlns:a16="http://schemas.microsoft.com/office/drawing/2014/main" id="{7926C8FD-7CF2-4BF2-B807-418908C3AA9E}"/>
              </a:ext>
            </a:extLst>
          </p:cNvPr>
          <p:cNvSpPr txBox="1"/>
          <p:nvPr/>
        </p:nvSpPr>
        <p:spPr>
          <a:xfrm>
            <a:off x="435137" y="644800"/>
            <a:ext cx="9035726" cy="442429"/>
          </a:xfrm>
          <a:prstGeom prst="rect">
            <a:avLst/>
          </a:prstGeom>
          <a:noFill/>
        </p:spPr>
        <p:txBody>
          <a:bodyPr wrap="square" rtlCol="0">
            <a:spAutoFit/>
          </a:bodyPr>
          <a:lstStyle/>
          <a:p>
            <a:pPr algn="ctr"/>
            <a:r>
              <a:rPr lang="ja-JP" altLang="en-US" sz="2275" dirty="0" smtClean="0">
                <a:latin typeface="BIZ UDゴシック" panose="020B0400000000000000" pitchFamily="49" charset="-128"/>
                <a:ea typeface="BIZ UDゴシック" panose="020B0400000000000000" pitchFamily="49" charset="-128"/>
              </a:rPr>
              <a:t>ソーラーパネルの洗浄</a:t>
            </a:r>
            <a:endParaRPr lang="ja-JP" altLang="en-US" sz="2275"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7926C8FD-7CF2-4BF2-B807-418908C3AA9E}"/>
              </a:ext>
            </a:extLst>
          </p:cNvPr>
          <p:cNvSpPr txBox="1"/>
          <p:nvPr/>
        </p:nvSpPr>
        <p:spPr>
          <a:xfrm>
            <a:off x="435137" y="1032540"/>
            <a:ext cx="9035726" cy="276999"/>
          </a:xfrm>
          <a:prstGeom prst="rect">
            <a:avLst/>
          </a:prstGeom>
          <a:noFill/>
        </p:spPr>
        <p:txBody>
          <a:bodyPr wrap="square" rtlCol="0">
            <a:spAutoFit/>
          </a:bodyPr>
          <a:lstStyle/>
          <a:p>
            <a:pPr algn="ctr"/>
            <a:r>
              <a:rPr lang="ja-JP" altLang="en-US" sz="1200" dirty="0" smtClean="0">
                <a:latin typeface="BIZ UDゴシック" panose="020B0400000000000000" pitchFamily="49" charset="-128"/>
                <a:ea typeface="BIZ UDゴシック" panose="020B0400000000000000" pitchFamily="49" charset="-128"/>
              </a:rPr>
              <a:t>高圧噴霧での清掃ができない繊細なソーラーパネルも、</a:t>
            </a:r>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で効率的に清掃できます</a:t>
            </a:r>
            <a:endParaRPr lang="en-US" altLang="ja-JP" sz="1200" dirty="0" smtClean="0">
              <a:latin typeface="BIZ UDゴシック" panose="020B0400000000000000" pitchFamily="49" charset="-128"/>
              <a:ea typeface="BIZ UDゴシック" panose="020B0400000000000000" pitchFamily="49" charset="-128"/>
            </a:endParaRPr>
          </a:p>
        </p:txBody>
      </p:sp>
      <p:cxnSp>
        <p:nvCxnSpPr>
          <p:cNvPr id="29" name="直線コネクタ 28"/>
          <p:cNvCxnSpPr/>
          <p:nvPr/>
        </p:nvCxnSpPr>
        <p:spPr>
          <a:xfrm>
            <a:off x="2079098" y="1309539"/>
            <a:ext cx="5707380" cy="0"/>
          </a:xfrm>
          <a:prstGeom prst="line">
            <a:avLst/>
          </a:prstGeom>
          <a:ln w="19050">
            <a:solidFill>
              <a:srgbClr val="FBAD21"/>
            </a:solidFill>
          </a:ln>
        </p:spPr>
        <p:style>
          <a:lnRef idx="1">
            <a:schemeClr val="accent1"/>
          </a:lnRef>
          <a:fillRef idx="0">
            <a:schemeClr val="accent1"/>
          </a:fillRef>
          <a:effectRef idx="0">
            <a:schemeClr val="accent1"/>
          </a:effectRef>
          <a:fontRef idx="minor">
            <a:schemeClr val="tx1"/>
          </a:fontRef>
        </p:style>
      </p:cxnSp>
      <p:grpSp>
        <p:nvGrpSpPr>
          <p:cNvPr id="11" name="グループ化 10"/>
          <p:cNvGrpSpPr/>
          <p:nvPr/>
        </p:nvGrpSpPr>
        <p:grpSpPr>
          <a:xfrm>
            <a:off x="1221217" y="1548248"/>
            <a:ext cx="7601248" cy="1196291"/>
            <a:chOff x="1265456" y="1636344"/>
            <a:chExt cx="7601248" cy="1196291"/>
          </a:xfrm>
        </p:grpSpPr>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t="3628"/>
            <a:stretch/>
          </p:blipFill>
          <p:spPr>
            <a:xfrm>
              <a:off x="5708133" y="1689925"/>
              <a:ext cx="1055832" cy="1142710"/>
            </a:xfrm>
            <a:prstGeom prst="rect">
              <a:avLst/>
            </a:prstGeom>
          </p:spPr>
        </p:pic>
        <p:sp>
          <p:nvSpPr>
            <p:cNvPr id="16" name="テキスト ボックス 15">
              <a:extLst>
                <a:ext uri="{FF2B5EF4-FFF2-40B4-BE49-F238E27FC236}">
                  <a16:creationId xmlns:a16="http://schemas.microsoft.com/office/drawing/2014/main" id="{7926C8FD-7CF2-4BF2-B807-418908C3AA9E}"/>
                </a:ext>
              </a:extLst>
            </p:cNvPr>
            <p:cNvSpPr txBox="1"/>
            <p:nvPr/>
          </p:nvSpPr>
          <p:spPr>
            <a:xfrm>
              <a:off x="6739103" y="1863138"/>
              <a:ext cx="2127601" cy="276999"/>
            </a:xfrm>
            <a:prstGeom prst="rect">
              <a:avLst/>
            </a:prstGeom>
            <a:noFill/>
          </p:spPr>
          <p:txBody>
            <a:bodyPr wrap="square" rtlCol="0">
              <a:spAutoFit/>
            </a:bodyPr>
            <a:lstStyle/>
            <a:p>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ウルトラポンプ</a:t>
              </a:r>
              <a:endParaRPr lang="en-US" altLang="ja-JP" sz="1200" dirty="0" smtClean="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7926C8FD-7CF2-4BF2-B807-418908C3AA9E}"/>
                </a:ext>
              </a:extLst>
            </p:cNvPr>
            <p:cNvSpPr txBox="1"/>
            <p:nvPr/>
          </p:nvSpPr>
          <p:spPr>
            <a:xfrm>
              <a:off x="1374011" y="1636344"/>
              <a:ext cx="3384362" cy="369332"/>
            </a:xfrm>
            <a:prstGeom prst="rect">
              <a:avLst/>
            </a:prstGeom>
            <a:noFill/>
          </p:spPr>
          <p:txBody>
            <a:bodyPr wrap="square" rtlCol="0">
              <a:spAutoFit/>
            </a:bodyPr>
            <a:lstStyle/>
            <a:p>
              <a:pPr algn="ctr"/>
              <a:r>
                <a:rPr lang="ja-JP" altLang="en-US" b="1" dirty="0" smtClean="0">
                  <a:latin typeface="BIZ UDゴシック" panose="020B0400000000000000" pitchFamily="49" charset="-128"/>
                  <a:ea typeface="BIZ UDゴシック" panose="020B0400000000000000" pitchFamily="49" charset="-128"/>
                </a:rPr>
                <a:t>洗浄方法</a:t>
              </a:r>
              <a:endParaRPr lang="en-US" altLang="ja-JP" b="1" dirty="0" smtClean="0">
                <a:latin typeface="BIZ UDゴシック" panose="020B0400000000000000" pitchFamily="49" charset="-128"/>
                <a:ea typeface="BIZ UDゴシック" panose="020B0400000000000000" pitchFamily="49" charset="-128"/>
              </a:endParaRPr>
            </a:p>
          </p:txBody>
        </p:sp>
        <p:sp>
          <p:nvSpPr>
            <p:cNvPr id="32" name="テキスト ボックス 31">
              <a:extLst>
                <a:ext uri="{FF2B5EF4-FFF2-40B4-BE49-F238E27FC236}">
                  <a16:creationId xmlns:a16="http://schemas.microsoft.com/office/drawing/2014/main" id="{7926C8FD-7CF2-4BF2-B807-418908C3AA9E}"/>
                </a:ext>
              </a:extLst>
            </p:cNvPr>
            <p:cNvSpPr txBox="1"/>
            <p:nvPr/>
          </p:nvSpPr>
          <p:spPr>
            <a:xfrm>
              <a:off x="1265456" y="2063755"/>
              <a:ext cx="4352428" cy="646331"/>
            </a:xfrm>
            <a:prstGeom prst="rect">
              <a:avLst/>
            </a:prstGeom>
            <a:noFill/>
          </p:spPr>
          <p:txBody>
            <a:bodyPr wrap="square" rtlCol="0">
              <a:spAutoFit/>
            </a:bodyPr>
            <a:lstStyle/>
            <a:p>
              <a:r>
                <a:rPr lang="ja-JP" altLang="en-US" sz="1200" dirty="0" smtClean="0">
                  <a:latin typeface="BIZ UDゴシック" panose="020B0400000000000000" pitchFamily="49" charset="-128"/>
                  <a:ea typeface="BIZ UDゴシック" panose="020B0400000000000000" pitchFamily="49" charset="-128"/>
                </a:rPr>
                <a:t>①　マルヤマ エンジンセット動噴で井戸水から</a:t>
              </a:r>
              <a:endParaRPr lang="en-US" altLang="ja-JP" sz="1200" dirty="0" smtClean="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lang="ja-JP" altLang="en-US" sz="1200" dirty="0" smtClean="0">
                  <a:latin typeface="BIZ UDゴシック" panose="020B0400000000000000" pitchFamily="49" charset="-128"/>
                  <a:ea typeface="BIZ UDゴシック" panose="020B0400000000000000" pitchFamily="49" charset="-128"/>
                </a:rPr>
                <a:t>　ワンパスで製造した</a:t>
              </a:r>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水（</a:t>
              </a:r>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数 </a:t>
              </a:r>
              <a:r>
                <a:rPr lang="en-US" altLang="ja-JP" sz="1200" dirty="0">
                  <a:latin typeface="BIZ UDゴシック" panose="020B0400000000000000" pitchFamily="49" charset="-128"/>
                  <a:ea typeface="BIZ UDゴシック" panose="020B0400000000000000" pitchFamily="49" charset="-128"/>
                </a:rPr>
                <a:t>3</a:t>
              </a:r>
              <a:r>
                <a:rPr lang="ja-JP" altLang="en-US" sz="1200" dirty="0">
                  <a:latin typeface="BIZ UDゴシック" panose="020B0400000000000000" pitchFamily="49" charset="-128"/>
                  <a:ea typeface="BIZ UDゴシック" panose="020B0400000000000000" pitchFamily="49" charset="-128"/>
                </a:rPr>
                <a:t>億</a:t>
              </a:r>
              <a:r>
                <a:rPr lang="ja-JP" altLang="en-US" sz="1200" dirty="0" smtClean="0">
                  <a:latin typeface="BIZ UDゴシック" panose="020B0400000000000000" pitchFamily="49" charset="-128"/>
                  <a:ea typeface="BIZ UDゴシック" panose="020B0400000000000000" pitchFamily="49" charset="-128"/>
                </a:rPr>
                <a:t>個／１</a:t>
              </a:r>
              <a:r>
                <a:rPr lang="en-US" altLang="ja-JP" sz="1200" dirty="0" smtClean="0">
                  <a:latin typeface="BIZ UDゴシック" panose="020B0400000000000000" pitchFamily="49" charset="-128"/>
                  <a:ea typeface="BIZ UDゴシック" panose="020B0400000000000000" pitchFamily="49" charset="-128"/>
                </a:rPr>
                <a:t>ml</a:t>
              </a:r>
              <a:r>
                <a:rPr lang="ja-JP" altLang="en-US" sz="1200" dirty="0" smtClean="0">
                  <a:latin typeface="BIZ UDゴシック" panose="020B0400000000000000" pitchFamily="49" charset="-128"/>
                  <a:ea typeface="BIZ UDゴシック" panose="020B0400000000000000" pitchFamily="49" charset="-128"/>
                </a:rPr>
                <a:t>）を噴霧</a:t>
              </a:r>
              <a:endParaRPr lang="en-US" altLang="ja-JP" sz="1200" dirty="0" smtClean="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②　モップで拭き上げる</a:t>
              </a:r>
              <a:endParaRPr lang="en-US" altLang="ja-JP" sz="1200" dirty="0" smtClean="0">
                <a:latin typeface="BIZ UDゴシック" panose="020B0400000000000000" pitchFamily="49" charset="-128"/>
                <a:ea typeface="BIZ UDゴシック" panose="020B0400000000000000" pitchFamily="49" charset="-128"/>
              </a:endParaRPr>
            </a:p>
          </p:txBody>
        </p:sp>
        <p:cxnSp>
          <p:nvCxnSpPr>
            <p:cNvPr id="33" name="直線コネクタ 32"/>
            <p:cNvCxnSpPr/>
            <p:nvPr/>
          </p:nvCxnSpPr>
          <p:spPr>
            <a:xfrm>
              <a:off x="2520092" y="1980276"/>
              <a:ext cx="1092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7926C8FD-7CF2-4BF2-B807-418908C3AA9E}"/>
              </a:ext>
            </a:extLst>
          </p:cNvPr>
          <p:cNvSpPr txBox="1"/>
          <p:nvPr/>
        </p:nvSpPr>
        <p:spPr>
          <a:xfrm>
            <a:off x="1770884" y="2984417"/>
            <a:ext cx="6364233" cy="461665"/>
          </a:xfrm>
          <a:prstGeom prst="rect">
            <a:avLst/>
          </a:prstGeom>
          <a:noFill/>
        </p:spPr>
        <p:txBody>
          <a:bodyPr wrap="square" rtlCol="0">
            <a:spAutoFit/>
          </a:bodyPr>
          <a:lstStyle/>
          <a:p>
            <a:pPr algn="ctr"/>
            <a:r>
              <a:rPr lang="ja-JP" altLang="en-US" sz="2400" b="1" dirty="0">
                <a:latin typeface="BIZ UDゴシック" panose="020B0400000000000000" pitchFamily="49" charset="-128"/>
                <a:ea typeface="BIZ UDゴシック" panose="020B0400000000000000" pitchFamily="49" charset="-128"/>
              </a:rPr>
              <a:t>作業</a:t>
            </a:r>
            <a:r>
              <a:rPr lang="ja-JP" altLang="en-US" sz="2400" b="1" dirty="0" smtClean="0">
                <a:latin typeface="BIZ UDゴシック" panose="020B0400000000000000" pitchFamily="49" charset="-128"/>
                <a:ea typeface="BIZ UDゴシック" panose="020B0400000000000000" pitchFamily="49" charset="-128"/>
              </a:rPr>
              <a:t>が</a:t>
            </a:r>
            <a:r>
              <a:rPr lang="en-US" altLang="ja-JP" sz="2400" b="1" dirty="0" smtClean="0">
                <a:latin typeface="BIZ UDゴシック" panose="020B0400000000000000" pitchFamily="49" charset="-128"/>
                <a:ea typeface="BIZ UDゴシック" panose="020B0400000000000000" pitchFamily="49" charset="-128"/>
              </a:rPr>
              <a:t>3</a:t>
            </a:r>
            <a:r>
              <a:rPr lang="ja-JP" altLang="en-US" sz="2400" b="1" dirty="0" smtClean="0">
                <a:latin typeface="BIZ UDゴシック" panose="020B0400000000000000" pitchFamily="49" charset="-128"/>
                <a:ea typeface="BIZ UDゴシック" panose="020B0400000000000000" pitchFamily="49" charset="-128"/>
              </a:rPr>
              <a:t>名から</a:t>
            </a:r>
            <a:r>
              <a:rPr lang="en-US" altLang="ja-JP" sz="2400" b="1" dirty="0" smtClean="0">
                <a:latin typeface="BIZ UDゴシック" panose="020B0400000000000000" pitchFamily="49" charset="-128"/>
                <a:ea typeface="BIZ UDゴシック" panose="020B0400000000000000" pitchFamily="49" charset="-128"/>
              </a:rPr>
              <a:t>2</a:t>
            </a:r>
            <a:r>
              <a:rPr lang="ja-JP" altLang="en-US" sz="2400" b="1" dirty="0" smtClean="0">
                <a:latin typeface="BIZ UDゴシック" panose="020B0400000000000000" pitchFamily="49" charset="-128"/>
                <a:ea typeface="BIZ UDゴシック" panose="020B0400000000000000" pitchFamily="49" charset="-128"/>
              </a:rPr>
              <a:t>名でも可能に</a:t>
            </a:r>
            <a:endParaRPr lang="en-US" altLang="ja-JP" sz="2400" b="1" dirty="0" smtClean="0">
              <a:latin typeface="BIZ UDゴシック" panose="020B0400000000000000" pitchFamily="49" charset="-128"/>
              <a:ea typeface="BIZ UDゴシック" panose="020B0400000000000000" pitchFamily="49" charset="-128"/>
            </a:endParaRPr>
          </a:p>
        </p:txBody>
      </p:sp>
      <p:sp>
        <p:nvSpPr>
          <p:cNvPr id="18" name="正方形/長方形 17"/>
          <p:cNvSpPr/>
          <p:nvPr/>
        </p:nvSpPr>
        <p:spPr>
          <a:xfrm>
            <a:off x="1108399" y="1499127"/>
            <a:ext cx="7689203" cy="1336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421175" y="3498718"/>
            <a:ext cx="9063651" cy="2995889"/>
            <a:chOff x="374191" y="3498718"/>
            <a:chExt cx="9063651" cy="2995889"/>
          </a:xfrm>
        </p:grpSpPr>
        <p:sp>
          <p:nvSpPr>
            <p:cNvPr id="35" name="角丸四角形 34"/>
            <p:cNvSpPr/>
            <p:nvPr/>
          </p:nvSpPr>
          <p:spPr>
            <a:xfrm>
              <a:off x="4087531" y="4757057"/>
              <a:ext cx="5350311" cy="173755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latin typeface="BIZ UDゴシック" panose="020B0400000000000000" pitchFamily="49" charset="-128"/>
                <a:ea typeface="BIZ UDゴシック" panose="020B0400000000000000" pitchFamily="49" charset="-128"/>
              </a:endParaRPr>
            </a:p>
          </p:txBody>
        </p:sp>
        <p:pic>
          <p:nvPicPr>
            <p:cNvPr id="24" name="図 23"/>
            <p:cNvPicPr>
              <a:picLocks noChangeAspect="1"/>
            </p:cNvPicPr>
            <p:nvPr/>
          </p:nvPicPr>
          <p:blipFill rotWithShape="1">
            <a:blip r:embed="rId3" cstate="print">
              <a:extLst>
                <a:ext uri="{28A0092B-C50C-407E-A947-70E740481C1C}">
                  <a14:useLocalDpi xmlns:a14="http://schemas.microsoft.com/office/drawing/2010/main" val="0"/>
                </a:ext>
              </a:extLst>
            </a:blip>
            <a:srcRect l="17036" t="3958" r="27670"/>
            <a:stretch/>
          </p:blipFill>
          <p:spPr>
            <a:xfrm rot="5400000">
              <a:off x="790458" y="3178739"/>
              <a:ext cx="2750234" cy="3582767"/>
            </a:xfrm>
            <a:prstGeom prst="rect">
              <a:avLst/>
            </a:prstGeom>
          </p:spPr>
        </p:pic>
        <p:pic>
          <p:nvPicPr>
            <p:cNvPr id="25" name="図 24"/>
            <p:cNvPicPr>
              <a:picLocks noChangeAspect="1"/>
            </p:cNvPicPr>
            <p:nvPr/>
          </p:nvPicPr>
          <p:blipFill rotWithShape="1">
            <a:blip r:embed="rId4"/>
            <a:srcRect l="-720" t="511" r="720" b="13330"/>
            <a:stretch/>
          </p:blipFill>
          <p:spPr>
            <a:xfrm>
              <a:off x="7820613" y="3620072"/>
              <a:ext cx="1549038" cy="998604"/>
            </a:xfrm>
            <a:prstGeom prst="rect">
              <a:avLst/>
            </a:prstGeom>
          </p:spPr>
        </p:pic>
        <p:sp>
          <p:nvSpPr>
            <p:cNvPr id="27" name="テキスト ボックス 26">
              <a:extLst>
                <a:ext uri="{FF2B5EF4-FFF2-40B4-BE49-F238E27FC236}">
                  <a16:creationId xmlns:a16="http://schemas.microsoft.com/office/drawing/2014/main" id="{7926C8FD-7CF2-4BF2-B807-418908C3AA9E}"/>
                </a:ext>
              </a:extLst>
            </p:cNvPr>
            <p:cNvSpPr txBox="1"/>
            <p:nvPr/>
          </p:nvSpPr>
          <p:spPr>
            <a:xfrm>
              <a:off x="4338991" y="3792695"/>
              <a:ext cx="3941307" cy="830997"/>
            </a:xfrm>
            <a:prstGeom prst="rect">
              <a:avLst/>
            </a:prstGeom>
            <a:noFill/>
          </p:spPr>
          <p:txBody>
            <a:bodyPr wrap="square" rtlCol="0">
              <a:spAutoFit/>
            </a:bodyPr>
            <a:lstStyle/>
            <a:p>
              <a:r>
                <a:rPr lang="ja-JP" altLang="en-US" sz="1200" dirty="0" smtClean="0">
                  <a:latin typeface="BIZ UDゴシック" panose="020B0400000000000000" pitchFamily="49" charset="-128"/>
                  <a:ea typeface="BIZ UDゴシック" panose="020B0400000000000000" pitchFamily="49" charset="-128"/>
                </a:rPr>
                <a:t>①　水に浸したモップ拭き</a:t>
              </a:r>
              <a:r>
                <a:rPr lang="en-US" altLang="ja-JP" sz="1000" dirty="0" smtClean="0">
                  <a:latin typeface="BIZ UDゴシック" panose="020B0400000000000000" pitchFamily="49" charset="-128"/>
                  <a:ea typeface="BIZ UDゴシック" panose="020B0400000000000000" pitchFamily="49" charset="-128"/>
                </a:rPr>
                <a:t>※</a:t>
              </a:r>
              <a:r>
                <a:rPr lang="ja-JP" altLang="en-US" sz="1000" dirty="0" smtClean="0">
                  <a:latin typeface="BIZ UDゴシック" panose="020B0400000000000000" pitchFamily="49" charset="-128"/>
                  <a:ea typeface="BIZ UDゴシック" panose="020B0400000000000000" pitchFamily="49" charset="-128"/>
                </a:rPr>
                <a:t>１</a:t>
              </a:r>
              <a:endParaRPr lang="en-US" altLang="ja-JP" sz="1200" dirty="0" smtClean="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②　汚れふき取り</a:t>
              </a:r>
              <a:endParaRPr lang="en-US" altLang="ja-JP" sz="1200" dirty="0" smtClean="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③　仕上げふき取り</a:t>
              </a:r>
              <a:endParaRPr lang="en-US" altLang="ja-JP" sz="1200" dirty="0" smtClean="0">
                <a:latin typeface="BIZ UDゴシック" panose="020B0400000000000000" pitchFamily="49" charset="-128"/>
                <a:ea typeface="BIZ UDゴシック" panose="020B0400000000000000" pitchFamily="49" charset="-128"/>
              </a:endParaRPr>
            </a:p>
            <a:p>
              <a:r>
                <a:rPr lang="en-US" altLang="ja-JP" sz="1000" dirty="0" smtClean="0">
                  <a:latin typeface="BIZ UDゴシック" panose="020B0400000000000000" pitchFamily="49" charset="-128"/>
                  <a:ea typeface="BIZ UDゴシック" panose="020B0400000000000000" pitchFamily="49" charset="-128"/>
                </a:rPr>
                <a:t>※</a:t>
              </a:r>
              <a:r>
                <a:rPr lang="ja-JP" altLang="en-US" sz="1000" dirty="0" smtClean="0">
                  <a:latin typeface="BIZ UDゴシック" panose="020B0400000000000000" pitchFamily="49" charset="-128"/>
                  <a:ea typeface="BIZ UDゴシック" panose="020B0400000000000000" pitchFamily="49" charset="-128"/>
                </a:rPr>
                <a:t>１：この間、アシスタントがバケツの水でモップを洗浄</a:t>
              </a:r>
              <a:endParaRPr lang="en-US" altLang="ja-JP" sz="1000" dirty="0">
                <a:latin typeface="BIZ UDゴシック" panose="020B0400000000000000" pitchFamily="49" charset="-128"/>
                <a:ea typeface="BIZ UDゴシック" panose="020B0400000000000000" pitchFamily="49" charset="-128"/>
              </a:endParaRPr>
            </a:p>
          </p:txBody>
        </p:sp>
        <p:sp>
          <p:nvSpPr>
            <p:cNvPr id="28" name="テキスト ボックス 27">
              <a:extLst>
                <a:ext uri="{FF2B5EF4-FFF2-40B4-BE49-F238E27FC236}">
                  <a16:creationId xmlns:a16="http://schemas.microsoft.com/office/drawing/2014/main" id="{7926C8FD-7CF2-4BF2-B807-418908C3AA9E}"/>
                </a:ext>
              </a:extLst>
            </p:cNvPr>
            <p:cNvSpPr txBox="1"/>
            <p:nvPr/>
          </p:nvSpPr>
          <p:spPr>
            <a:xfrm>
              <a:off x="4087531" y="3498718"/>
              <a:ext cx="3417833" cy="307777"/>
            </a:xfrm>
            <a:prstGeom prst="rect">
              <a:avLst/>
            </a:prstGeom>
            <a:noFill/>
          </p:spPr>
          <p:txBody>
            <a:bodyPr wrap="square" rtlCol="0">
              <a:spAutoFit/>
            </a:bodyPr>
            <a:lstStyle/>
            <a:p>
              <a:r>
                <a:rPr lang="ja-JP" altLang="en-US" sz="1400" dirty="0" smtClean="0">
                  <a:latin typeface="BIZ UDゴシック" panose="020B0400000000000000" pitchFamily="49" charset="-128"/>
                  <a:ea typeface="BIZ UDゴシック" panose="020B0400000000000000" pitchFamily="49" charset="-128"/>
                </a:rPr>
                <a:t>＜従来工程＞</a:t>
              </a:r>
              <a:endParaRPr lang="en-US" altLang="ja-JP" sz="1400" dirty="0" smtClean="0">
                <a:latin typeface="BIZ UDゴシック" panose="020B0400000000000000" pitchFamily="49" charset="-128"/>
                <a:ea typeface="BIZ UDゴシック" panose="020B0400000000000000" pitchFamily="49" charset="-128"/>
              </a:endParaRPr>
            </a:p>
          </p:txBody>
        </p:sp>
        <p:sp>
          <p:nvSpPr>
            <p:cNvPr id="30" name="テキスト ボックス 29">
              <a:extLst>
                <a:ext uri="{FF2B5EF4-FFF2-40B4-BE49-F238E27FC236}">
                  <a16:creationId xmlns:a16="http://schemas.microsoft.com/office/drawing/2014/main" id="{7926C8FD-7CF2-4BF2-B807-418908C3AA9E}"/>
                </a:ext>
              </a:extLst>
            </p:cNvPr>
            <p:cNvSpPr txBox="1"/>
            <p:nvPr/>
          </p:nvSpPr>
          <p:spPr>
            <a:xfrm>
              <a:off x="4770631" y="5013486"/>
              <a:ext cx="3694070" cy="1477328"/>
            </a:xfrm>
            <a:prstGeom prst="rect">
              <a:avLst/>
            </a:prstGeom>
            <a:noFill/>
          </p:spPr>
          <p:txBody>
            <a:bodyPr wrap="square" rtlCol="0">
              <a:spAutoFit/>
            </a:bodyPr>
            <a:lstStyle/>
            <a:p>
              <a:pPr>
                <a:lnSpc>
                  <a:spcPct val="150000"/>
                </a:lnSpc>
              </a:pPr>
              <a:r>
                <a:rPr lang="ja-JP" altLang="en-US" sz="1200" dirty="0">
                  <a:latin typeface="BIZ UDゴシック" panose="020B0400000000000000" pitchFamily="49" charset="-128"/>
                  <a:ea typeface="BIZ UDゴシック" panose="020B0400000000000000" pitchFamily="49" charset="-128"/>
                </a:rPr>
                <a:t>大幅</a:t>
              </a:r>
              <a:r>
                <a:rPr lang="ja-JP" altLang="en-US" sz="1200" dirty="0" smtClean="0">
                  <a:latin typeface="BIZ UDゴシック" panose="020B0400000000000000" pitchFamily="49" charset="-128"/>
                  <a:ea typeface="BIZ UDゴシック" panose="020B0400000000000000" pitchFamily="49" charset="-128"/>
                </a:rPr>
                <a:t>な作業</a:t>
              </a:r>
              <a:r>
                <a:rPr lang="ja-JP" altLang="en-US" sz="1200" b="1" dirty="0" smtClean="0">
                  <a:latin typeface="BIZ UDゴシック" panose="020B0400000000000000" pitchFamily="49" charset="-128"/>
                  <a:ea typeface="BIZ UDゴシック" panose="020B0400000000000000" pitchFamily="49" charset="-128"/>
                </a:rPr>
                <a:t>負担の低減</a:t>
              </a:r>
              <a:r>
                <a:rPr lang="ja-JP" altLang="en-US" sz="1200" dirty="0" smtClean="0">
                  <a:latin typeface="BIZ UDゴシック" panose="020B0400000000000000" pitchFamily="49" charset="-128"/>
                  <a:ea typeface="BIZ UDゴシック" panose="020B0400000000000000" pitchFamily="49" charset="-128"/>
                </a:rPr>
                <a:t>＝</a:t>
              </a:r>
              <a:r>
                <a:rPr lang="ja-JP" altLang="en-US" sz="1200" b="1" dirty="0" smtClean="0">
                  <a:latin typeface="BIZ UDゴシック" panose="020B0400000000000000" pitchFamily="49" charset="-128"/>
                  <a:ea typeface="BIZ UDゴシック" panose="020B0400000000000000" pitchFamily="49" charset="-128"/>
                </a:rPr>
                <a:t>時短</a:t>
              </a:r>
              <a:r>
                <a:rPr lang="ja-JP" altLang="en-US" sz="1200" dirty="0" smtClean="0">
                  <a:latin typeface="BIZ UDゴシック" panose="020B0400000000000000" pitchFamily="49" charset="-128"/>
                  <a:ea typeface="BIZ UDゴシック" panose="020B0400000000000000" pitchFamily="49" charset="-128"/>
                </a:rPr>
                <a:t>＝</a:t>
              </a:r>
              <a:r>
                <a:rPr lang="ja-JP" altLang="en-US" sz="1200" b="1" dirty="0" smtClean="0">
                  <a:latin typeface="BIZ UDゴシック" panose="020B0400000000000000" pitchFamily="49" charset="-128"/>
                  <a:ea typeface="BIZ UDゴシック" panose="020B0400000000000000" pitchFamily="49" charset="-128"/>
                </a:rPr>
                <a:t>利益アップ</a:t>
              </a:r>
              <a:endParaRPr lang="en-US" altLang="ja-JP" sz="1200" b="1" dirty="0" smtClean="0">
                <a:latin typeface="BIZ UDゴシック" panose="020B0400000000000000" pitchFamily="49" charset="-128"/>
                <a:ea typeface="BIZ UDゴシック" panose="020B0400000000000000" pitchFamily="49" charset="-128"/>
              </a:endParaRPr>
            </a:p>
            <a:p>
              <a:pPr>
                <a:lnSpc>
                  <a:spcPct val="150000"/>
                </a:lnSpc>
              </a:pPr>
              <a:r>
                <a:rPr lang="ja-JP" altLang="en-US" sz="1200" dirty="0">
                  <a:latin typeface="BIZ UDゴシック" panose="020B0400000000000000" pitchFamily="49" charset="-128"/>
                  <a:ea typeface="BIZ UDゴシック" panose="020B0400000000000000" pitchFamily="49" charset="-128"/>
                </a:rPr>
                <a:t>洗浄力</a:t>
              </a:r>
              <a:r>
                <a:rPr lang="ja-JP" altLang="en-US" sz="1200" dirty="0" smtClean="0">
                  <a:latin typeface="BIZ UDゴシック" panose="020B0400000000000000" pitchFamily="49" charset="-128"/>
                  <a:ea typeface="BIZ UDゴシック" panose="020B0400000000000000" pitchFamily="49" charset="-128"/>
                </a:rPr>
                <a:t>は従来の方法よりも良い</a:t>
              </a:r>
              <a:endParaRPr lang="en-US" altLang="ja-JP" sz="1200" dirty="0" smtClean="0">
                <a:latin typeface="BIZ UDゴシック" panose="020B0400000000000000" pitchFamily="49" charset="-128"/>
                <a:ea typeface="BIZ UDゴシック" panose="020B0400000000000000" pitchFamily="49" charset="-128"/>
              </a:endParaRPr>
            </a:p>
            <a:p>
              <a:pPr>
                <a:lnSpc>
                  <a:spcPct val="150000"/>
                </a:lnSpc>
              </a:pPr>
              <a:r>
                <a:rPr lang="ja-JP" altLang="en-US" sz="1200" dirty="0" smtClean="0">
                  <a:latin typeface="BIZ UDゴシック" panose="020B0400000000000000" pitchFamily="49" charset="-128"/>
                  <a:ea typeface="BIZ UDゴシック" panose="020B0400000000000000" pitchFamily="49" charset="-128"/>
                </a:rPr>
                <a:t>高圧噴霧は</a:t>
              </a:r>
              <a:r>
                <a:rPr lang="en-US" altLang="ja-JP" sz="1200" dirty="0" smtClean="0">
                  <a:latin typeface="BIZ UDゴシック" panose="020B0400000000000000" pitchFamily="49" charset="-128"/>
                  <a:ea typeface="BIZ UDゴシック" panose="020B0400000000000000" pitchFamily="49" charset="-128"/>
                </a:rPr>
                <a:t>NG</a:t>
              </a:r>
              <a:r>
                <a:rPr lang="ja-JP" altLang="en-US" sz="1200" dirty="0" smtClean="0">
                  <a:latin typeface="BIZ UDゴシック" panose="020B0400000000000000" pitchFamily="49" charset="-128"/>
                  <a:ea typeface="BIZ UDゴシック" panose="020B0400000000000000" pitchFamily="49" charset="-128"/>
                </a:rPr>
                <a:t>のためこの作業は理想的</a:t>
              </a:r>
              <a:endParaRPr lang="en-US" altLang="ja-JP" sz="1200" dirty="0" smtClean="0">
                <a:latin typeface="BIZ UDゴシック" panose="020B0400000000000000" pitchFamily="49" charset="-128"/>
                <a:ea typeface="BIZ UDゴシック" panose="020B0400000000000000" pitchFamily="49" charset="-128"/>
              </a:endParaRPr>
            </a:p>
            <a:p>
              <a:pPr>
                <a:lnSpc>
                  <a:spcPct val="150000"/>
                </a:lnSpc>
              </a:pPr>
              <a:r>
                <a:rPr lang="ja-JP" altLang="en-US" sz="1200" b="1" dirty="0" smtClean="0">
                  <a:latin typeface="BIZ UDゴシック" panose="020B0400000000000000" pitchFamily="49" charset="-128"/>
                  <a:ea typeface="BIZ UDゴシック" panose="020B0400000000000000" pitchFamily="49" charset="-128"/>
                </a:rPr>
                <a:t>塩害対策</a:t>
              </a:r>
              <a:r>
                <a:rPr lang="ja-JP" altLang="en-US" sz="1200" dirty="0" smtClean="0">
                  <a:latin typeface="BIZ UDゴシック" panose="020B0400000000000000" pitchFamily="49" charset="-128"/>
                  <a:ea typeface="BIZ UDゴシック" panose="020B0400000000000000" pitchFamily="49" charset="-128"/>
                </a:rPr>
                <a:t>にもなることが更によい</a:t>
              </a:r>
              <a:endParaRPr lang="en-US" altLang="ja-JP" sz="1200" dirty="0" smtClean="0">
                <a:latin typeface="BIZ UDゴシック" panose="020B0400000000000000" pitchFamily="49" charset="-128"/>
                <a:ea typeface="BIZ UDゴシック" panose="020B0400000000000000" pitchFamily="49" charset="-128"/>
              </a:endParaRPr>
            </a:p>
            <a:p>
              <a:pPr>
                <a:lnSpc>
                  <a:spcPct val="150000"/>
                </a:lnSpc>
              </a:pPr>
              <a:r>
                <a:rPr lang="ja-JP" altLang="en-US" sz="1200" dirty="0">
                  <a:latin typeface="BIZ UDゴシック" panose="020B0400000000000000" pitchFamily="49" charset="-128"/>
                  <a:ea typeface="BIZ UDゴシック" panose="020B0400000000000000" pitchFamily="49" charset="-128"/>
                </a:rPr>
                <a:t>鳥</a:t>
              </a:r>
              <a:r>
                <a:rPr lang="ja-JP" altLang="en-US" sz="1200" dirty="0" smtClean="0">
                  <a:latin typeface="BIZ UDゴシック" panose="020B0400000000000000" pitchFamily="49" charset="-128"/>
                  <a:ea typeface="BIZ UDゴシック" panose="020B0400000000000000" pitchFamily="49" charset="-128"/>
                </a:rPr>
                <a:t>の糞（パネル不良の最大の原因）が良く取れた</a:t>
              </a:r>
              <a:endParaRPr lang="en-US" altLang="ja-JP" sz="1200" dirty="0" smtClean="0">
                <a:latin typeface="BIZ UDゴシック" panose="020B0400000000000000" pitchFamily="49" charset="-128"/>
                <a:ea typeface="BIZ UDゴシック" panose="020B0400000000000000" pitchFamily="49" charset="-128"/>
              </a:endParaRPr>
            </a:p>
          </p:txBody>
        </p:sp>
        <p:sp>
          <p:nvSpPr>
            <p:cNvPr id="31" name="テキスト ボックス 30">
              <a:extLst>
                <a:ext uri="{FF2B5EF4-FFF2-40B4-BE49-F238E27FC236}">
                  <a16:creationId xmlns:a16="http://schemas.microsoft.com/office/drawing/2014/main" id="{7926C8FD-7CF2-4BF2-B807-418908C3AA9E}"/>
                </a:ext>
              </a:extLst>
            </p:cNvPr>
            <p:cNvSpPr txBox="1"/>
            <p:nvPr/>
          </p:nvSpPr>
          <p:spPr>
            <a:xfrm>
              <a:off x="4191000" y="4745709"/>
              <a:ext cx="3453341" cy="307777"/>
            </a:xfrm>
            <a:prstGeom prst="rect">
              <a:avLst/>
            </a:prstGeom>
            <a:noFill/>
          </p:spPr>
          <p:txBody>
            <a:bodyPr wrap="square" rtlCol="0">
              <a:spAutoFit/>
            </a:bodyPr>
            <a:lstStyle/>
            <a:p>
              <a:r>
                <a:rPr lang="ja-JP" altLang="en-US" sz="1400" b="1" dirty="0" smtClean="0">
                  <a:latin typeface="BIZ UDゴシック" panose="020B0400000000000000" pitchFamily="49" charset="-128"/>
                  <a:ea typeface="BIZ UDゴシック" panose="020B0400000000000000" pitchFamily="49" charset="-128"/>
                </a:rPr>
                <a:t>洗浄事業者様の評価</a:t>
              </a:r>
              <a:endParaRPr lang="en-US" altLang="ja-JP" sz="1400" b="1" dirty="0" smtClean="0">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7926C8FD-7CF2-4BF2-B807-418908C3AA9E}"/>
                </a:ext>
              </a:extLst>
            </p:cNvPr>
            <p:cNvSpPr txBox="1"/>
            <p:nvPr/>
          </p:nvSpPr>
          <p:spPr>
            <a:xfrm>
              <a:off x="4347335" y="5017279"/>
              <a:ext cx="366799" cy="1433534"/>
            </a:xfrm>
            <a:prstGeom prst="rect">
              <a:avLst/>
            </a:prstGeom>
            <a:noFill/>
          </p:spPr>
          <p:txBody>
            <a:bodyPr wrap="square" rtlCol="0">
              <a:spAutoFit/>
            </a:bodyPr>
            <a:lstStyle/>
            <a:p>
              <a:pPr>
                <a:lnSpc>
                  <a:spcPct val="150000"/>
                </a:lnSpc>
              </a:pPr>
              <a:r>
                <a:rPr lang="ja-JP" altLang="en-US" sz="1200" dirty="0" smtClean="0">
                  <a:latin typeface="BIZ UDゴシック" panose="020B0400000000000000" pitchFamily="49" charset="-128"/>
                  <a:ea typeface="BIZ UDゴシック" panose="020B0400000000000000" pitchFamily="49" charset="-128"/>
                </a:rPr>
                <a:t>✔</a:t>
              </a:r>
              <a:endParaRPr lang="en-US" altLang="ja-JP" sz="1200" dirty="0" smtClean="0">
                <a:latin typeface="BIZ UDゴシック" panose="020B0400000000000000" pitchFamily="49" charset="-128"/>
                <a:ea typeface="BIZ UDゴシック" panose="020B0400000000000000" pitchFamily="49" charset="-128"/>
              </a:endParaRPr>
            </a:p>
            <a:p>
              <a:pPr>
                <a:lnSpc>
                  <a:spcPct val="150000"/>
                </a:lnSpc>
              </a:pPr>
              <a:r>
                <a:rPr lang="ja-JP" altLang="en-US" sz="1200" dirty="0" smtClean="0">
                  <a:latin typeface="BIZ UDゴシック" panose="020B0400000000000000" pitchFamily="49" charset="-128"/>
                  <a:ea typeface="BIZ UDゴシック" panose="020B0400000000000000" pitchFamily="49" charset="-128"/>
                </a:rPr>
                <a:t>✔</a:t>
              </a:r>
              <a:endParaRPr lang="en-US" altLang="ja-JP" sz="1200" dirty="0" smtClean="0">
                <a:latin typeface="BIZ UDゴシック" panose="020B0400000000000000" pitchFamily="49" charset="-128"/>
                <a:ea typeface="BIZ UDゴシック" panose="020B0400000000000000" pitchFamily="49" charset="-128"/>
              </a:endParaRPr>
            </a:p>
            <a:p>
              <a:pPr>
                <a:lnSpc>
                  <a:spcPct val="150000"/>
                </a:lnSpc>
              </a:pPr>
              <a:r>
                <a:rPr lang="ja-JP" altLang="en-US" sz="1200" dirty="0" smtClean="0">
                  <a:latin typeface="BIZ UDゴシック" panose="020B0400000000000000" pitchFamily="49" charset="-128"/>
                  <a:ea typeface="BIZ UDゴシック" panose="020B0400000000000000" pitchFamily="49" charset="-128"/>
                </a:rPr>
                <a:t>✔</a:t>
              </a:r>
              <a:endParaRPr lang="en-US" altLang="ja-JP" sz="1200" dirty="0" smtClean="0">
                <a:latin typeface="BIZ UDゴシック" panose="020B0400000000000000" pitchFamily="49" charset="-128"/>
                <a:ea typeface="BIZ UDゴシック" panose="020B0400000000000000" pitchFamily="49" charset="-128"/>
              </a:endParaRPr>
            </a:p>
            <a:p>
              <a:pPr>
                <a:lnSpc>
                  <a:spcPct val="150000"/>
                </a:lnSpc>
              </a:pPr>
              <a:r>
                <a:rPr lang="ja-JP" altLang="en-US" sz="1200" dirty="0" smtClean="0">
                  <a:latin typeface="BIZ UDゴシック" panose="020B0400000000000000" pitchFamily="49" charset="-128"/>
                  <a:ea typeface="BIZ UDゴシック" panose="020B0400000000000000" pitchFamily="49" charset="-128"/>
                </a:rPr>
                <a:t>✔</a:t>
              </a:r>
              <a:endParaRPr lang="en-US" altLang="ja-JP" sz="1200" dirty="0" smtClean="0">
                <a:latin typeface="BIZ UDゴシック" panose="020B0400000000000000" pitchFamily="49" charset="-128"/>
                <a:ea typeface="BIZ UDゴシック" panose="020B0400000000000000" pitchFamily="49" charset="-128"/>
              </a:endParaRPr>
            </a:p>
            <a:p>
              <a:pPr>
                <a:lnSpc>
                  <a:spcPct val="150000"/>
                </a:lnSpc>
              </a:pPr>
              <a:r>
                <a:rPr lang="ja-JP" altLang="en-US" sz="1200" dirty="0" smtClean="0">
                  <a:latin typeface="BIZ UDゴシック" panose="020B0400000000000000" pitchFamily="49" charset="-128"/>
                  <a:ea typeface="BIZ UDゴシック" panose="020B0400000000000000" pitchFamily="49" charset="-128"/>
                </a:rPr>
                <a:t>✔</a:t>
              </a:r>
              <a:endParaRPr lang="en-US" altLang="ja-JP" sz="1200" dirty="0" smtClean="0">
                <a:latin typeface="BIZ UDゴシック" panose="020B0400000000000000" pitchFamily="49" charset="-128"/>
                <a:ea typeface="BIZ UDゴシック" panose="020B0400000000000000" pitchFamily="49" charset="-128"/>
              </a:endParaRPr>
            </a:p>
          </p:txBody>
        </p:sp>
        <p:cxnSp>
          <p:nvCxnSpPr>
            <p:cNvPr id="37" name="直線コネクタ 36"/>
            <p:cNvCxnSpPr/>
            <p:nvPr/>
          </p:nvCxnSpPr>
          <p:spPr>
            <a:xfrm>
              <a:off x="4311201" y="5035047"/>
              <a:ext cx="1574800" cy="0"/>
            </a:xfrm>
            <a:prstGeom prst="line">
              <a:avLst/>
            </a:prstGeom>
            <a:ln w="38100">
              <a:solidFill>
                <a:srgbClr val="FBAD2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0045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5181600" y="2519483"/>
            <a:ext cx="4448176" cy="338255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latin typeface="BIZ UDゴシック" panose="020B0400000000000000" pitchFamily="49" charset="-128"/>
              <a:ea typeface="BIZ UDゴシック" panose="020B0400000000000000" pitchFamily="49" charset="-128"/>
            </a:endParaRPr>
          </a:p>
        </p:txBody>
      </p:sp>
      <p:cxnSp>
        <p:nvCxnSpPr>
          <p:cNvPr id="20" name="直線コネクタ 19"/>
          <p:cNvCxnSpPr/>
          <p:nvPr/>
        </p:nvCxnSpPr>
        <p:spPr>
          <a:xfrm>
            <a:off x="6952987" y="2952963"/>
            <a:ext cx="910164" cy="0"/>
          </a:xfrm>
          <a:prstGeom prst="line">
            <a:avLst/>
          </a:prstGeom>
          <a:ln w="38100">
            <a:solidFill>
              <a:srgbClr val="FBAD2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7926C8FD-7CF2-4BF2-B807-418908C3AA9E}"/>
              </a:ext>
            </a:extLst>
          </p:cNvPr>
          <p:cNvSpPr txBox="1"/>
          <p:nvPr/>
        </p:nvSpPr>
        <p:spPr>
          <a:xfrm>
            <a:off x="1" y="190875"/>
            <a:ext cx="9906000" cy="400110"/>
          </a:xfrm>
          <a:prstGeom prst="rect">
            <a:avLst/>
          </a:prstGeom>
          <a:solidFill>
            <a:srgbClr val="002060"/>
          </a:solidFill>
        </p:spPr>
        <p:txBody>
          <a:bodyPr wrap="square" rtlCol="0">
            <a:spAutoFit/>
          </a:bodyPr>
          <a:lstStyle/>
          <a:p>
            <a:pPr algn="ctr"/>
            <a:r>
              <a:rPr lang="ja-JP" altLang="en-US" sz="2000" dirty="0">
                <a:solidFill>
                  <a:schemeClr val="bg1"/>
                </a:solidFill>
                <a:latin typeface="BIZ UDゴシック" panose="020B0400000000000000" pitchFamily="49" charset="-128"/>
                <a:ea typeface="BIZ UDゴシック" panose="020B0400000000000000" pitchFamily="49" charset="-128"/>
              </a:rPr>
              <a:t>活用</a:t>
            </a:r>
            <a:r>
              <a:rPr lang="ja-JP" altLang="en-US" sz="2000" dirty="0" smtClean="0">
                <a:solidFill>
                  <a:schemeClr val="bg1"/>
                </a:solidFill>
                <a:latin typeface="BIZ UDゴシック" panose="020B0400000000000000" pitchFamily="49" charset="-128"/>
                <a:ea typeface="BIZ UDゴシック" panose="020B0400000000000000" pitchFamily="49" charset="-128"/>
              </a:rPr>
              <a:t>事例集</a:t>
            </a:r>
            <a:endParaRPr lang="ja-JP" altLang="en-US" sz="2000" dirty="0">
              <a:solidFill>
                <a:schemeClr val="bg1"/>
              </a:solidFill>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fld id="{B8993390-9E2F-4514-8EE3-B9D48A849013}" type="slidenum">
              <a:rPr kumimoji="1" lang="ja-JP" altLang="en-US" smtClean="0"/>
              <a:t>10</a:t>
            </a:fld>
            <a:endParaRPr kumimoji="1" lang="ja-JP" altLang="en-US"/>
          </a:p>
        </p:txBody>
      </p:sp>
      <p:sp>
        <p:nvSpPr>
          <p:cNvPr id="50" name="角丸四角形 49"/>
          <p:cNvSpPr/>
          <p:nvPr/>
        </p:nvSpPr>
        <p:spPr>
          <a:xfrm>
            <a:off x="271463" y="696835"/>
            <a:ext cx="1528781" cy="58014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7926C8FD-7CF2-4BF2-B807-418908C3AA9E}"/>
              </a:ext>
            </a:extLst>
          </p:cNvPr>
          <p:cNvSpPr txBox="1"/>
          <p:nvPr/>
        </p:nvSpPr>
        <p:spPr>
          <a:xfrm>
            <a:off x="271463" y="717115"/>
            <a:ext cx="1528781" cy="523220"/>
          </a:xfrm>
          <a:prstGeom prst="rect">
            <a:avLst/>
          </a:prstGeom>
          <a:noFill/>
          <a:ln>
            <a:noFill/>
          </a:ln>
        </p:spPr>
        <p:txBody>
          <a:bodyPr wrap="square" rtlCol="0">
            <a:spAutoFit/>
          </a:bodyPr>
          <a:lstStyle/>
          <a:p>
            <a:pPr algn="ctr"/>
            <a:r>
              <a:rPr lang="ja-JP" altLang="en-US" sz="2800" dirty="0" smtClean="0">
                <a:solidFill>
                  <a:srgbClr val="002060"/>
                </a:solidFill>
                <a:latin typeface="BIZ UDゴシック" panose="020B0400000000000000" pitchFamily="49" charset="-128"/>
                <a:ea typeface="BIZ UDゴシック" panose="020B0400000000000000" pitchFamily="49" charset="-128"/>
              </a:rPr>
              <a:t>洗　浄</a:t>
            </a:r>
            <a:r>
              <a:rPr lang="ja-JP" altLang="en-US" sz="2800" dirty="0">
                <a:solidFill>
                  <a:srgbClr val="002060"/>
                </a:solidFill>
                <a:latin typeface="BIZ UDゴシック" panose="020B0400000000000000" pitchFamily="49" charset="-128"/>
                <a:ea typeface="BIZ UDゴシック" panose="020B0400000000000000" pitchFamily="49" charset="-128"/>
              </a:rPr>
              <a:t>　</a:t>
            </a:r>
          </a:p>
        </p:txBody>
      </p:sp>
      <p:sp>
        <p:nvSpPr>
          <p:cNvPr id="52" name="テキスト ボックス 51">
            <a:extLst>
              <a:ext uri="{FF2B5EF4-FFF2-40B4-BE49-F238E27FC236}">
                <a16:creationId xmlns:a16="http://schemas.microsoft.com/office/drawing/2014/main" id="{7926C8FD-7CF2-4BF2-B807-418908C3AA9E}"/>
              </a:ext>
            </a:extLst>
          </p:cNvPr>
          <p:cNvSpPr txBox="1"/>
          <p:nvPr/>
        </p:nvSpPr>
        <p:spPr>
          <a:xfrm>
            <a:off x="435137" y="644800"/>
            <a:ext cx="9035726" cy="442429"/>
          </a:xfrm>
          <a:prstGeom prst="rect">
            <a:avLst/>
          </a:prstGeom>
          <a:noFill/>
        </p:spPr>
        <p:txBody>
          <a:bodyPr wrap="square" rtlCol="0">
            <a:spAutoFit/>
          </a:bodyPr>
          <a:lstStyle/>
          <a:p>
            <a:pPr algn="ctr"/>
            <a:r>
              <a:rPr lang="ja-JP" altLang="en-US" sz="2275" dirty="0" smtClean="0">
                <a:latin typeface="BIZ UDゴシック" panose="020B0400000000000000" pitchFamily="49" charset="-128"/>
                <a:ea typeface="BIZ UDゴシック" panose="020B0400000000000000" pitchFamily="49" charset="-128"/>
              </a:rPr>
              <a:t>ペットのシャンプー</a:t>
            </a:r>
            <a:endParaRPr lang="ja-JP" altLang="en-US" sz="2275"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7926C8FD-7CF2-4BF2-B807-418908C3AA9E}"/>
              </a:ext>
            </a:extLst>
          </p:cNvPr>
          <p:cNvSpPr txBox="1"/>
          <p:nvPr/>
        </p:nvSpPr>
        <p:spPr>
          <a:xfrm>
            <a:off x="435137" y="1032540"/>
            <a:ext cx="9035726" cy="461665"/>
          </a:xfrm>
          <a:prstGeom prst="rect">
            <a:avLst/>
          </a:prstGeom>
          <a:noFill/>
        </p:spPr>
        <p:txBody>
          <a:bodyPr wrap="square" rtlCol="0">
            <a:spAutoFit/>
          </a:bodyPr>
          <a:lstStyle/>
          <a:p>
            <a:pPr algn="ctr"/>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はシャンプー液を使わずとも皮脂汚れを落とす効果あり。</a:t>
            </a:r>
            <a:endParaRPr lang="en-US" altLang="ja-JP" sz="1200" dirty="0" smtClean="0">
              <a:latin typeface="BIZ UDゴシック" panose="020B0400000000000000" pitchFamily="49" charset="-128"/>
              <a:ea typeface="BIZ UDゴシック" panose="020B0400000000000000" pitchFamily="49" charset="-128"/>
            </a:endParaRPr>
          </a:p>
          <a:p>
            <a:pPr algn="ctr"/>
            <a:r>
              <a:rPr lang="ja-JP" altLang="en-US" sz="1200" dirty="0">
                <a:latin typeface="BIZ UDゴシック" panose="020B0400000000000000" pitchFamily="49" charset="-128"/>
                <a:ea typeface="BIZ UDゴシック" panose="020B0400000000000000" pitchFamily="49" charset="-128"/>
              </a:rPr>
              <a:t>ペット</a:t>
            </a:r>
            <a:r>
              <a:rPr lang="ja-JP" altLang="en-US" sz="1200" dirty="0" smtClean="0">
                <a:latin typeface="BIZ UDゴシック" panose="020B0400000000000000" pitchFamily="49" charset="-128"/>
                <a:ea typeface="BIZ UDゴシック" panose="020B0400000000000000" pitchFamily="49" charset="-128"/>
              </a:rPr>
              <a:t>を安心、きれいにシャンプー可能です</a:t>
            </a:r>
            <a:endParaRPr lang="en-US" altLang="ja-JP" sz="1200" dirty="0" smtClean="0">
              <a:latin typeface="BIZ UDゴシック" panose="020B0400000000000000" pitchFamily="49" charset="-128"/>
              <a:ea typeface="BIZ UDゴシック" panose="020B0400000000000000" pitchFamily="49" charset="-128"/>
            </a:endParaRPr>
          </a:p>
        </p:txBody>
      </p:sp>
      <p:cxnSp>
        <p:nvCxnSpPr>
          <p:cNvPr id="29" name="直線コネクタ 28"/>
          <p:cNvCxnSpPr/>
          <p:nvPr/>
        </p:nvCxnSpPr>
        <p:spPr>
          <a:xfrm>
            <a:off x="3451860" y="1462455"/>
            <a:ext cx="3063240" cy="0"/>
          </a:xfrm>
          <a:prstGeom prst="line">
            <a:avLst/>
          </a:prstGeom>
          <a:ln w="19050">
            <a:solidFill>
              <a:srgbClr val="FBAD2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7926C8FD-7CF2-4BF2-B807-418908C3AA9E}"/>
              </a:ext>
            </a:extLst>
          </p:cNvPr>
          <p:cNvSpPr txBox="1"/>
          <p:nvPr/>
        </p:nvSpPr>
        <p:spPr>
          <a:xfrm>
            <a:off x="3260819" y="1683959"/>
            <a:ext cx="3384362" cy="307777"/>
          </a:xfrm>
          <a:prstGeom prst="rect">
            <a:avLst/>
          </a:prstGeom>
          <a:noFill/>
        </p:spPr>
        <p:txBody>
          <a:bodyPr wrap="square" rtlCol="0">
            <a:spAutoFit/>
          </a:bodyPr>
          <a:lstStyle/>
          <a:p>
            <a:pPr algn="ctr"/>
            <a:r>
              <a:rPr lang="ja-JP" altLang="en-US" sz="1400" b="1" dirty="0">
                <a:latin typeface="BIZ UDゴシック" panose="020B0400000000000000" pitchFamily="49" charset="-128"/>
                <a:ea typeface="BIZ UDゴシック" panose="020B0400000000000000" pitchFamily="49" charset="-128"/>
              </a:rPr>
              <a:t>検証</a:t>
            </a:r>
            <a:r>
              <a:rPr lang="ja-JP" altLang="en-US" sz="1400" b="1" dirty="0" smtClean="0">
                <a:latin typeface="BIZ UDゴシック" panose="020B0400000000000000" pitchFamily="49" charset="-128"/>
                <a:ea typeface="BIZ UDゴシック" panose="020B0400000000000000" pitchFamily="49" charset="-128"/>
              </a:rPr>
              <a:t>方法</a:t>
            </a:r>
            <a:endParaRPr lang="en-US" altLang="ja-JP" sz="1400" b="1" dirty="0" smtClean="0">
              <a:latin typeface="BIZ UDゴシック" panose="020B0400000000000000" pitchFamily="49" charset="-128"/>
              <a:ea typeface="BIZ UDゴシック" panose="020B0400000000000000" pitchFamily="49" charset="-128"/>
            </a:endParaRPr>
          </a:p>
        </p:txBody>
      </p:sp>
      <p:sp>
        <p:nvSpPr>
          <p:cNvPr id="18" name="正方形/長方形 17"/>
          <p:cNvSpPr/>
          <p:nvPr/>
        </p:nvSpPr>
        <p:spPr>
          <a:xfrm>
            <a:off x="1108399" y="1683960"/>
            <a:ext cx="7689203" cy="5816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7926C8FD-7CF2-4BF2-B807-418908C3AA9E}"/>
              </a:ext>
            </a:extLst>
          </p:cNvPr>
          <p:cNvSpPr txBox="1"/>
          <p:nvPr/>
        </p:nvSpPr>
        <p:spPr>
          <a:xfrm>
            <a:off x="2729543" y="1939489"/>
            <a:ext cx="4446914" cy="276999"/>
          </a:xfrm>
          <a:prstGeom prst="rect">
            <a:avLst/>
          </a:prstGeom>
          <a:noFill/>
        </p:spPr>
        <p:txBody>
          <a:bodyPr wrap="square" rtlCol="0">
            <a:spAutoFit/>
          </a:bodyPr>
          <a:lstStyle/>
          <a:p>
            <a:pPr algn="ctr"/>
            <a:r>
              <a:rPr lang="ja-JP" altLang="en-US" sz="1200" dirty="0" smtClean="0">
                <a:latin typeface="BIZ UDゴシック" panose="020B0400000000000000" pitchFamily="49" charset="-128"/>
                <a:ea typeface="BIZ UDゴシック" panose="020B0400000000000000" pitchFamily="49" charset="-128"/>
              </a:rPr>
              <a:t>通常のシャンプーを使わずに</a:t>
            </a:r>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水で洗浄</a:t>
            </a:r>
            <a:endParaRPr lang="en-US" altLang="ja-JP" sz="1200" dirty="0" smtClean="0">
              <a:latin typeface="BIZ UDゴシック" panose="020B0400000000000000" pitchFamily="49" charset="-128"/>
              <a:ea typeface="BIZ UDゴシック" panose="020B0400000000000000" pitchFamily="49" charset="-128"/>
            </a:endParaRPr>
          </a:p>
        </p:txBody>
      </p:sp>
      <p:pic>
        <p:nvPicPr>
          <p:cNvPr id="40" name="図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463" y="2601732"/>
            <a:ext cx="2253240" cy="3566981"/>
          </a:xfrm>
          <a:prstGeom prst="rect">
            <a:avLst/>
          </a:prstGeom>
        </p:spPr>
      </p:pic>
      <p:pic>
        <p:nvPicPr>
          <p:cNvPr id="41" name="図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0054" y="2601731"/>
            <a:ext cx="2274378" cy="3570469"/>
          </a:xfrm>
          <a:prstGeom prst="rect">
            <a:avLst/>
          </a:prstGeom>
        </p:spPr>
      </p:pic>
      <p:sp>
        <p:nvSpPr>
          <p:cNvPr id="43" name="テキスト ボックス 42">
            <a:extLst>
              <a:ext uri="{FF2B5EF4-FFF2-40B4-BE49-F238E27FC236}">
                <a16:creationId xmlns:a16="http://schemas.microsoft.com/office/drawing/2014/main" id="{7926C8FD-7CF2-4BF2-B807-418908C3AA9E}"/>
              </a:ext>
            </a:extLst>
          </p:cNvPr>
          <p:cNvSpPr txBox="1"/>
          <p:nvPr/>
        </p:nvSpPr>
        <p:spPr>
          <a:xfrm>
            <a:off x="5588000" y="3127377"/>
            <a:ext cx="4046538" cy="2554545"/>
          </a:xfrm>
          <a:prstGeom prst="rect">
            <a:avLst/>
          </a:prstGeom>
          <a:noFill/>
        </p:spPr>
        <p:txBody>
          <a:bodyPr wrap="square" rtlCol="0">
            <a:spAutoFit/>
          </a:bodyPr>
          <a:lstStyle/>
          <a:p>
            <a:r>
              <a:rPr lang="ja-JP" altLang="en-US" sz="1600" dirty="0" smtClean="0">
                <a:latin typeface="BIZ UDゴシック" panose="020B0400000000000000" pitchFamily="49" charset="-128"/>
                <a:ea typeface="BIZ UDゴシック" panose="020B0400000000000000" pitchFamily="49" charset="-128"/>
              </a:rPr>
              <a:t>シャンプー</a:t>
            </a:r>
            <a:r>
              <a:rPr lang="ja-JP" altLang="en-US" sz="1600" dirty="0">
                <a:latin typeface="BIZ UDゴシック" panose="020B0400000000000000" pitchFamily="49" charset="-128"/>
                <a:ea typeface="BIZ UDゴシック" panose="020B0400000000000000" pitchFamily="49" charset="-128"/>
              </a:rPr>
              <a:t>無</a:t>
            </a:r>
            <a:r>
              <a:rPr lang="ja-JP" altLang="en-US" sz="1600" dirty="0" smtClean="0">
                <a:latin typeface="BIZ UDゴシック" panose="020B0400000000000000" pitchFamily="49" charset="-128"/>
                <a:ea typeface="BIZ UDゴシック" panose="020B0400000000000000" pitchFamily="49" charset="-128"/>
              </a:rPr>
              <a:t>しでもニオイがしなく</a:t>
            </a:r>
            <a:r>
              <a:rPr lang="ja-JP" altLang="en-US" sz="1600" dirty="0" smtClean="0">
                <a:latin typeface="BIZ UDゴシック" panose="020B0400000000000000" pitchFamily="49" charset="-128"/>
                <a:ea typeface="BIZ UDゴシック" panose="020B0400000000000000" pitchFamily="49" charset="-128"/>
              </a:rPr>
              <a:t>なる</a:t>
            </a:r>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r>
              <a:rPr lang="ja-JP" altLang="en-US" sz="1600" dirty="0" smtClean="0">
                <a:latin typeface="BIZ UDゴシック" panose="020B0400000000000000" pitchFamily="49" charset="-128"/>
                <a:ea typeface="BIZ UDゴシック" panose="020B0400000000000000" pitchFamily="49" charset="-128"/>
              </a:rPr>
              <a:t>その後のニオイ（ペットの体臭）や皮膚のベタつき加減は、通常のシャンプー時と変わらない</a:t>
            </a:r>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r>
              <a:rPr lang="ja-JP" altLang="en-US" sz="1600" dirty="0" smtClean="0">
                <a:latin typeface="BIZ UDゴシック" panose="020B0400000000000000" pitchFamily="49" charset="-128"/>
                <a:ea typeface="BIZ UDゴシック" panose="020B0400000000000000" pitchFamily="49" charset="-128"/>
              </a:rPr>
              <a:t>ペットの皮膚は人間よりもデリケートなため、シャンプー（界面活性剤）不使用が理想的</a:t>
            </a:r>
            <a:endParaRPr lang="en-US" altLang="ja-JP" sz="1600" dirty="0" smtClean="0">
              <a:latin typeface="BIZ UDゴシック" panose="020B0400000000000000" pitchFamily="49" charset="-128"/>
              <a:ea typeface="BIZ UDゴシック" panose="020B0400000000000000" pitchFamily="49" charset="-128"/>
            </a:endParaRPr>
          </a:p>
        </p:txBody>
      </p:sp>
      <p:sp>
        <p:nvSpPr>
          <p:cNvPr id="44" name="テキスト ボックス 43">
            <a:extLst>
              <a:ext uri="{FF2B5EF4-FFF2-40B4-BE49-F238E27FC236}">
                <a16:creationId xmlns:a16="http://schemas.microsoft.com/office/drawing/2014/main" id="{7926C8FD-7CF2-4BF2-B807-418908C3AA9E}"/>
              </a:ext>
            </a:extLst>
          </p:cNvPr>
          <p:cNvSpPr txBox="1"/>
          <p:nvPr/>
        </p:nvSpPr>
        <p:spPr>
          <a:xfrm>
            <a:off x="5254303" y="3118673"/>
            <a:ext cx="333697" cy="2062103"/>
          </a:xfrm>
          <a:prstGeom prst="rect">
            <a:avLst/>
          </a:prstGeom>
          <a:noFill/>
        </p:spPr>
        <p:txBody>
          <a:bodyPr wrap="square" rtlCol="0">
            <a:spAutoFit/>
          </a:bodyPr>
          <a:lstStyle/>
          <a:p>
            <a:r>
              <a:rPr lang="ja-JP" altLang="en-US" sz="1600" dirty="0" smtClean="0">
                <a:latin typeface="BIZ UDゴシック" panose="020B0400000000000000" pitchFamily="49" charset="-128"/>
                <a:ea typeface="BIZ UDゴシック" panose="020B0400000000000000" pitchFamily="49" charset="-128"/>
              </a:rPr>
              <a:t>✔</a:t>
            </a:r>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r>
              <a:rPr lang="ja-JP" altLang="en-US" sz="1600" dirty="0" smtClean="0">
                <a:latin typeface="BIZ UDゴシック" panose="020B0400000000000000" pitchFamily="49" charset="-128"/>
                <a:ea typeface="BIZ UDゴシック" panose="020B0400000000000000" pitchFamily="49" charset="-128"/>
              </a:rPr>
              <a:t>✔</a:t>
            </a:r>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endParaRPr lang="en-US" altLang="ja-JP" sz="1600" dirty="0" smtClean="0">
              <a:latin typeface="BIZ UDゴシック" panose="020B0400000000000000" pitchFamily="49" charset="-128"/>
              <a:ea typeface="BIZ UDゴシック" panose="020B0400000000000000" pitchFamily="49" charset="-128"/>
            </a:endParaRPr>
          </a:p>
          <a:p>
            <a:r>
              <a:rPr lang="ja-JP" altLang="en-US" sz="1600" dirty="0" smtClean="0">
                <a:latin typeface="BIZ UDゴシック" panose="020B0400000000000000" pitchFamily="49" charset="-128"/>
                <a:ea typeface="BIZ UDゴシック" panose="020B0400000000000000" pitchFamily="49" charset="-128"/>
              </a:rPr>
              <a:t>✔</a:t>
            </a:r>
            <a:endParaRPr lang="en-US" altLang="ja-JP" sz="1600" dirty="0" smtClean="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7926C8FD-7CF2-4BF2-B807-418908C3AA9E}"/>
              </a:ext>
            </a:extLst>
          </p:cNvPr>
          <p:cNvSpPr txBox="1"/>
          <p:nvPr/>
        </p:nvSpPr>
        <p:spPr>
          <a:xfrm>
            <a:off x="6948225" y="2602070"/>
            <a:ext cx="914925" cy="369332"/>
          </a:xfrm>
          <a:prstGeom prst="rect">
            <a:avLst/>
          </a:prstGeom>
          <a:noFill/>
        </p:spPr>
        <p:txBody>
          <a:bodyPr wrap="square" rtlCol="0">
            <a:spAutoFit/>
          </a:bodyPr>
          <a:lstStyle/>
          <a:p>
            <a:pPr algn="ctr"/>
            <a:r>
              <a:rPr lang="ja-JP" altLang="en-US" b="1" dirty="0" smtClean="0">
                <a:latin typeface="BIZ UDゴシック" panose="020B0400000000000000" pitchFamily="49" charset="-128"/>
                <a:ea typeface="BIZ UDゴシック" panose="020B0400000000000000" pitchFamily="49" charset="-128"/>
              </a:rPr>
              <a:t>評価</a:t>
            </a:r>
            <a:endParaRPr lang="en-US" altLang="ja-JP" b="1" dirty="0" smtClean="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220843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926C8FD-7CF2-4BF2-B807-418908C3AA9E}"/>
              </a:ext>
            </a:extLst>
          </p:cNvPr>
          <p:cNvSpPr txBox="1"/>
          <p:nvPr/>
        </p:nvSpPr>
        <p:spPr>
          <a:xfrm>
            <a:off x="435137" y="1069417"/>
            <a:ext cx="9035726" cy="461665"/>
          </a:xfrm>
          <a:prstGeom prst="rect">
            <a:avLst/>
          </a:prstGeom>
          <a:noFill/>
        </p:spPr>
        <p:txBody>
          <a:bodyPr wrap="square" rtlCol="0">
            <a:spAutoFit/>
          </a:bodyPr>
          <a:lstStyle/>
          <a:p>
            <a:pPr algn="ctr"/>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水による水質浄化。</a:t>
            </a:r>
            <a:endParaRPr lang="en-US" altLang="ja-JP" sz="1200" dirty="0" smtClean="0">
              <a:latin typeface="BIZ UDゴシック" panose="020B0400000000000000" pitchFamily="49" charset="-128"/>
              <a:ea typeface="BIZ UDゴシック" panose="020B0400000000000000" pitchFamily="49" charset="-128"/>
            </a:endParaRPr>
          </a:p>
          <a:p>
            <a:pPr algn="ctr"/>
            <a:r>
              <a:rPr lang="ja-JP" altLang="en-US" sz="1200" dirty="0" smtClean="0">
                <a:latin typeface="BIZ UDゴシック" panose="020B0400000000000000" pitchFamily="49" charset="-128"/>
                <a:ea typeface="BIZ UDゴシック" panose="020B0400000000000000" pitchFamily="49" charset="-128"/>
              </a:rPr>
              <a:t>溶存酸素濃度の向上、腐敗菌や悪性物質を物理破壊することにより水質改善に</a:t>
            </a:r>
            <a:endParaRPr lang="ja-JP" altLang="en-US" sz="1200" dirty="0">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7926C8FD-7CF2-4BF2-B807-418908C3AA9E}"/>
              </a:ext>
            </a:extLst>
          </p:cNvPr>
          <p:cNvSpPr txBox="1"/>
          <p:nvPr/>
        </p:nvSpPr>
        <p:spPr>
          <a:xfrm>
            <a:off x="1" y="190875"/>
            <a:ext cx="9906000" cy="400110"/>
          </a:xfrm>
          <a:prstGeom prst="rect">
            <a:avLst/>
          </a:prstGeom>
          <a:solidFill>
            <a:srgbClr val="002060"/>
          </a:solidFill>
        </p:spPr>
        <p:txBody>
          <a:bodyPr wrap="square" rtlCol="0">
            <a:spAutoFit/>
          </a:bodyPr>
          <a:lstStyle/>
          <a:p>
            <a:pPr algn="ctr"/>
            <a:r>
              <a:rPr lang="ja-JP" altLang="en-US" sz="2000" dirty="0">
                <a:solidFill>
                  <a:schemeClr val="bg1"/>
                </a:solidFill>
                <a:latin typeface="BIZ UDゴシック" panose="020B0400000000000000" pitchFamily="49" charset="-128"/>
                <a:ea typeface="BIZ UDゴシック" panose="020B0400000000000000" pitchFamily="49" charset="-128"/>
              </a:rPr>
              <a:t>活用</a:t>
            </a:r>
            <a:r>
              <a:rPr lang="ja-JP" altLang="en-US" sz="2000" dirty="0" smtClean="0">
                <a:solidFill>
                  <a:schemeClr val="bg1"/>
                </a:solidFill>
                <a:latin typeface="BIZ UDゴシック" panose="020B0400000000000000" pitchFamily="49" charset="-128"/>
                <a:ea typeface="BIZ UDゴシック" panose="020B0400000000000000" pitchFamily="49" charset="-128"/>
              </a:rPr>
              <a:t>事例集</a:t>
            </a:r>
            <a:endParaRPr lang="ja-JP" altLang="en-US" sz="2000" dirty="0">
              <a:solidFill>
                <a:schemeClr val="bg1"/>
              </a:solidFill>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fld id="{B8993390-9E2F-4514-8EE3-B9D48A849013}" type="slidenum">
              <a:rPr kumimoji="1" lang="ja-JP" altLang="en-US" smtClean="0"/>
              <a:t>11</a:t>
            </a:fld>
            <a:endParaRPr kumimoji="1" lang="ja-JP" altLang="en-US"/>
          </a:p>
        </p:txBody>
      </p:sp>
      <p:sp>
        <p:nvSpPr>
          <p:cNvPr id="50" name="角丸四角形 49"/>
          <p:cNvSpPr/>
          <p:nvPr/>
        </p:nvSpPr>
        <p:spPr>
          <a:xfrm>
            <a:off x="271463" y="696835"/>
            <a:ext cx="1528781" cy="580148"/>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7926C8FD-7CF2-4BF2-B807-418908C3AA9E}"/>
              </a:ext>
            </a:extLst>
          </p:cNvPr>
          <p:cNvSpPr txBox="1"/>
          <p:nvPr/>
        </p:nvSpPr>
        <p:spPr>
          <a:xfrm>
            <a:off x="271463" y="717115"/>
            <a:ext cx="1528781" cy="523220"/>
          </a:xfrm>
          <a:prstGeom prst="rect">
            <a:avLst/>
          </a:prstGeom>
          <a:noFill/>
          <a:ln>
            <a:noFill/>
          </a:ln>
        </p:spPr>
        <p:txBody>
          <a:bodyPr wrap="square" rtlCol="0">
            <a:spAutoFit/>
          </a:bodyPr>
          <a:lstStyle/>
          <a:p>
            <a:pPr algn="ctr"/>
            <a:r>
              <a:rPr lang="ja-JP" altLang="en-US" sz="2800" dirty="0" smtClean="0">
                <a:solidFill>
                  <a:srgbClr val="002060"/>
                </a:solidFill>
                <a:latin typeface="BIZ UDゴシック" panose="020B0400000000000000" pitchFamily="49" charset="-128"/>
                <a:ea typeface="BIZ UDゴシック" panose="020B0400000000000000" pitchFamily="49" charset="-128"/>
              </a:rPr>
              <a:t>環　境</a:t>
            </a:r>
            <a:endParaRPr lang="en-US" altLang="ja-JP" sz="2800" dirty="0" smtClean="0">
              <a:solidFill>
                <a:srgbClr val="002060"/>
              </a:solidFill>
              <a:latin typeface="BIZ UDゴシック" panose="020B0400000000000000" pitchFamily="49" charset="-128"/>
              <a:ea typeface="BIZ UDゴシック" panose="020B0400000000000000" pitchFamily="49" charset="-128"/>
            </a:endParaRPr>
          </a:p>
        </p:txBody>
      </p:sp>
      <p:sp>
        <p:nvSpPr>
          <p:cNvPr id="52" name="テキスト ボックス 51">
            <a:extLst>
              <a:ext uri="{FF2B5EF4-FFF2-40B4-BE49-F238E27FC236}">
                <a16:creationId xmlns:a16="http://schemas.microsoft.com/office/drawing/2014/main" id="{7926C8FD-7CF2-4BF2-B807-418908C3AA9E}"/>
              </a:ext>
            </a:extLst>
          </p:cNvPr>
          <p:cNvSpPr txBox="1"/>
          <p:nvPr/>
        </p:nvSpPr>
        <p:spPr>
          <a:xfrm>
            <a:off x="435137" y="681677"/>
            <a:ext cx="9035726" cy="442429"/>
          </a:xfrm>
          <a:prstGeom prst="rect">
            <a:avLst/>
          </a:prstGeom>
          <a:noFill/>
        </p:spPr>
        <p:txBody>
          <a:bodyPr wrap="square" rtlCol="0">
            <a:spAutoFit/>
          </a:bodyPr>
          <a:lstStyle/>
          <a:p>
            <a:pPr algn="ctr"/>
            <a:r>
              <a:rPr lang="ja-JP" altLang="en-US" sz="2275" dirty="0" smtClean="0">
                <a:latin typeface="BIZ UDゴシック" panose="020B0400000000000000" pitchFamily="49" charset="-128"/>
                <a:ea typeface="BIZ UDゴシック" panose="020B0400000000000000" pitchFamily="49" charset="-128"/>
              </a:rPr>
              <a:t>皇居のお堀</a:t>
            </a:r>
            <a:r>
              <a:rPr lang="ja-JP" altLang="en-US" sz="2275" dirty="0">
                <a:latin typeface="BIZ UDゴシック" panose="020B0400000000000000" pitchFamily="49" charset="-128"/>
                <a:ea typeface="BIZ UDゴシック" panose="020B0400000000000000" pitchFamily="49" charset="-128"/>
              </a:rPr>
              <a:t> </a:t>
            </a:r>
            <a:r>
              <a:rPr lang="ja-JP" altLang="en-US" sz="2275" dirty="0" smtClean="0">
                <a:latin typeface="BIZ UDゴシック" panose="020B0400000000000000" pitchFamily="49" charset="-128"/>
                <a:ea typeface="BIZ UDゴシック" panose="020B0400000000000000" pitchFamily="49" charset="-128"/>
              </a:rPr>
              <a:t>水質</a:t>
            </a:r>
            <a:r>
              <a:rPr lang="ja-JP" altLang="en-US" sz="2275" dirty="0">
                <a:latin typeface="BIZ UDゴシック" panose="020B0400000000000000" pitchFamily="49" charset="-128"/>
                <a:ea typeface="BIZ UDゴシック" panose="020B0400000000000000" pitchFamily="49" charset="-128"/>
              </a:rPr>
              <a:t>浄化</a:t>
            </a:r>
          </a:p>
        </p:txBody>
      </p:sp>
      <p:grpSp>
        <p:nvGrpSpPr>
          <p:cNvPr id="7" name="グループ化 6"/>
          <p:cNvGrpSpPr/>
          <p:nvPr/>
        </p:nvGrpSpPr>
        <p:grpSpPr>
          <a:xfrm>
            <a:off x="1108399" y="1683959"/>
            <a:ext cx="7689203" cy="1022350"/>
            <a:chOff x="1151942" y="1683959"/>
            <a:chExt cx="7689203" cy="1022350"/>
          </a:xfrm>
        </p:grpSpPr>
        <p:sp>
          <p:nvSpPr>
            <p:cNvPr id="44" name="テキスト ボックス 43">
              <a:extLst>
                <a:ext uri="{FF2B5EF4-FFF2-40B4-BE49-F238E27FC236}">
                  <a16:creationId xmlns:a16="http://schemas.microsoft.com/office/drawing/2014/main" id="{7926C8FD-7CF2-4BF2-B807-418908C3AA9E}"/>
                </a:ext>
              </a:extLst>
            </p:cNvPr>
            <p:cNvSpPr txBox="1"/>
            <p:nvPr/>
          </p:nvSpPr>
          <p:spPr>
            <a:xfrm>
              <a:off x="3304362" y="1683959"/>
              <a:ext cx="3384362" cy="307777"/>
            </a:xfrm>
            <a:prstGeom prst="rect">
              <a:avLst/>
            </a:prstGeom>
            <a:noFill/>
          </p:spPr>
          <p:txBody>
            <a:bodyPr wrap="square" rtlCol="0">
              <a:spAutoFit/>
            </a:bodyPr>
            <a:lstStyle/>
            <a:p>
              <a:pPr algn="ctr"/>
              <a:r>
                <a:rPr lang="ja-JP" altLang="en-US" sz="1400" b="1" dirty="0" smtClean="0">
                  <a:latin typeface="BIZ UDゴシック" panose="020B0400000000000000" pitchFamily="49" charset="-128"/>
                  <a:ea typeface="BIZ UDゴシック" panose="020B0400000000000000" pitchFamily="49" charset="-128"/>
                </a:rPr>
                <a:t>実験方法</a:t>
              </a:r>
              <a:endParaRPr lang="en-US" altLang="ja-JP" sz="1400" b="1" dirty="0" smtClean="0">
                <a:latin typeface="BIZ UDゴシック" panose="020B0400000000000000" pitchFamily="49" charset="-128"/>
                <a:ea typeface="BIZ UDゴシック" panose="020B0400000000000000" pitchFamily="49" charset="-128"/>
              </a:endParaRPr>
            </a:p>
          </p:txBody>
        </p:sp>
        <p:sp>
          <p:nvSpPr>
            <p:cNvPr id="45" name="正方形/長方形 44"/>
            <p:cNvSpPr/>
            <p:nvPr/>
          </p:nvSpPr>
          <p:spPr>
            <a:xfrm>
              <a:off x="1151942" y="1722219"/>
              <a:ext cx="7689203" cy="9840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7926C8FD-7CF2-4BF2-B807-418908C3AA9E}"/>
                </a:ext>
              </a:extLst>
            </p:cNvPr>
            <p:cNvSpPr txBox="1"/>
            <p:nvPr/>
          </p:nvSpPr>
          <p:spPr>
            <a:xfrm>
              <a:off x="2773086" y="2045978"/>
              <a:ext cx="4446914" cy="646331"/>
            </a:xfrm>
            <a:prstGeom prst="rect">
              <a:avLst/>
            </a:prstGeom>
            <a:noFill/>
          </p:spPr>
          <p:txBody>
            <a:bodyPr wrap="square" rtlCol="0">
              <a:spAutoFit/>
            </a:bodyPr>
            <a:lstStyle/>
            <a:p>
              <a:pPr algn="ctr"/>
              <a:r>
                <a:rPr lang="ja-JP" altLang="en-US" sz="1200" dirty="0" smtClean="0">
                  <a:latin typeface="BIZ UDゴシック" panose="020B0400000000000000" pitchFamily="49" charset="-128"/>
                  <a:ea typeface="BIZ UDゴシック" panose="020B0400000000000000" pitchFamily="49" charset="-128"/>
                </a:rPr>
                <a:t>月曜日～金曜日の週５日間で、１日４時間</a:t>
              </a:r>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a:latin typeface="BIZ UDゴシック" panose="020B0400000000000000" pitchFamily="49" charset="-128"/>
                  <a:ea typeface="BIZ UDゴシック" panose="020B0400000000000000" pitchFamily="49" charset="-128"/>
                </a:rPr>
                <a:t>ポンプ</a:t>
              </a:r>
              <a:r>
                <a:rPr lang="ja-JP" altLang="en-US" sz="1200" dirty="0" smtClean="0">
                  <a:latin typeface="BIZ UDゴシック" panose="020B0400000000000000" pitchFamily="49" charset="-128"/>
                  <a:ea typeface="BIZ UDゴシック" panose="020B0400000000000000" pitchFamily="49" charset="-128"/>
                </a:rPr>
                <a:t>を稼働</a:t>
              </a:r>
              <a:endParaRPr lang="en-US" altLang="ja-JP" sz="1200" dirty="0" smtClean="0">
                <a:latin typeface="BIZ UDゴシック" panose="020B0400000000000000" pitchFamily="49" charset="-128"/>
                <a:ea typeface="BIZ UDゴシック" panose="020B0400000000000000" pitchFamily="49" charset="-128"/>
              </a:endParaRPr>
            </a:p>
            <a:p>
              <a:pPr algn="ctr"/>
              <a:r>
                <a:rPr lang="ja-JP" altLang="en-US" sz="1200" dirty="0">
                  <a:latin typeface="BIZ UDゴシック" panose="020B0400000000000000" pitchFamily="49" charset="-128"/>
                  <a:ea typeface="BIZ UDゴシック" panose="020B0400000000000000" pitchFamily="49" charset="-128"/>
                </a:rPr>
                <a:t>吐</a:t>
              </a:r>
              <a:r>
                <a:rPr lang="ja-JP" altLang="en-US" sz="1200" dirty="0" smtClean="0">
                  <a:latin typeface="BIZ UDゴシック" panose="020B0400000000000000" pitchFamily="49" charset="-128"/>
                  <a:ea typeface="BIZ UDゴシック" panose="020B0400000000000000" pitchFamily="49" charset="-128"/>
                </a:rPr>
                <a:t>出量は２０</a:t>
              </a:r>
              <a:r>
                <a:rPr lang="en-US" altLang="ja-JP" sz="1200" dirty="0" smtClean="0">
                  <a:latin typeface="BIZ UDゴシック" panose="020B0400000000000000" pitchFamily="49" charset="-128"/>
                  <a:ea typeface="BIZ UDゴシック" panose="020B0400000000000000" pitchFamily="49" charset="-128"/>
                </a:rPr>
                <a:t>ℓ</a:t>
              </a:r>
              <a:r>
                <a:rPr lang="ja-JP" altLang="en-US" sz="1200" dirty="0" smtClean="0">
                  <a:latin typeface="BIZ UDゴシック" panose="020B0400000000000000" pitchFamily="49" charset="-128"/>
                  <a:ea typeface="BIZ UDゴシック" panose="020B0400000000000000" pitchFamily="49" charset="-128"/>
                </a:rPr>
                <a:t>／分</a:t>
              </a:r>
              <a:endParaRPr lang="en-US" altLang="ja-JP" sz="1200" dirty="0" smtClean="0">
                <a:latin typeface="BIZ UDゴシック" panose="020B0400000000000000" pitchFamily="49" charset="-128"/>
                <a:ea typeface="BIZ UDゴシック" panose="020B0400000000000000" pitchFamily="49" charset="-128"/>
              </a:endParaRPr>
            </a:p>
            <a:p>
              <a:pPr algn="ctr"/>
              <a:r>
                <a:rPr lang="en-US" altLang="ja-JP" sz="1200" dirty="0">
                  <a:latin typeface="BIZ UDゴシック" panose="020B0400000000000000" pitchFamily="49" charset="-128"/>
                  <a:ea typeface="BIZ UDゴシック" panose="020B0400000000000000" pitchFamily="49" charset="-128"/>
                </a:rPr>
                <a:t>3</a:t>
              </a:r>
              <a:r>
                <a:rPr lang="ja-JP" altLang="en-US" sz="1200" dirty="0">
                  <a:latin typeface="BIZ UDゴシック" panose="020B0400000000000000" pitchFamily="49" charset="-128"/>
                  <a:ea typeface="BIZ UDゴシック" panose="020B0400000000000000" pitchFamily="49" charset="-128"/>
                </a:rPr>
                <a:t>か</a:t>
              </a:r>
              <a:r>
                <a:rPr lang="ja-JP" altLang="en-US" sz="1200" dirty="0" smtClean="0">
                  <a:latin typeface="BIZ UDゴシック" panose="020B0400000000000000" pitchFamily="49" charset="-128"/>
                  <a:ea typeface="BIZ UDゴシック" panose="020B0400000000000000" pitchFamily="49" charset="-128"/>
                </a:rPr>
                <a:t>月間噴霧</a:t>
              </a:r>
              <a:endParaRPr lang="en-US" altLang="ja-JP" sz="1200" dirty="0" smtClean="0">
                <a:latin typeface="BIZ UDゴシック" panose="020B0400000000000000" pitchFamily="49" charset="-128"/>
                <a:ea typeface="BIZ UDゴシック" panose="020B0400000000000000" pitchFamily="49" charset="-128"/>
              </a:endParaRPr>
            </a:p>
          </p:txBody>
        </p:sp>
      </p:grpSp>
      <p:grpSp>
        <p:nvGrpSpPr>
          <p:cNvPr id="6" name="グループ化 5"/>
          <p:cNvGrpSpPr/>
          <p:nvPr/>
        </p:nvGrpSpPr>
        <p:grpSpPr>
          <a:xfrm>
            <a:off x="672325" y="3397176"/>
            <a:ext cx="8561350" cy="2573956"/>
            <a:chOff x="948366" y="2803838"/>
            <a:chExt cx="8561350" cy="2573956"/>
          </a:xfrm>
        </p:grpSpPr>
        <p:pic>
          <p:nvPicPr>
            <p:cNvPr id="47" name="図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8540" y="2803838"/>
              <a:ext cx="4571176" cy="2573956"/>
            </a:xfrm>
            <a:prstGeom prst="rect">
              <a:avLst/>
            </a:prstGeom>
          </p:spPr>
        </p:pic>
        <p:pic>
          <p:nvPicPr>
            <p:cNvPr id="48" name="図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366" y="2812325"/>
              <a:ext cx="2546227" cy="2565469"/>
            </a:xfrm>
            <a:prstGeom prst="rect">
              <a:avLst/>
            </a:prstGeom>
          </p:spPr>
        </p:pic>
      </p:grpSp>
      <p:sp>
        <p:nvSpPr>
          <p:cNvPr id="53" name="山形 52"/>
          <p:cNvSpPr/>
          <p:nvPr/>
        </p:nvSpPr>
        <p:spPr>
          <a:xfrm>
            <a:off x="3783175" y="3397176"/>
            <a:ext cx="398077" cy="2573956"/>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テキスト ボックス 54">
            <a:extLst>
              <a:ext uri="{FF2B5EF4-FFF2-40B4-BE49-F238E27FC236}">
                <a16:creationId xmlns:a16="http://schemas.microsoft.com/office/drawing/2014/main" id="{7926C8FD-7CF2-4BF2-B807-418908C3AA9E}"/>
              </a:ext>
            </a:extLst>
          </p:cNvPr>
          <p:cNvSpPr txBox="1"/>
          <p:nvPr/>
        </p:nvSpPr>
        <p:spPr>
          <a:xfrm>
            <a:off x="672325" y="3044622"/>
            <a:ext cx="2546227" cy="338554"/>
          </a:xfrm>
          <a:prstGeom prst="rect">
            <a:avLst/>
          </a:prstGeom>
          <a:noFill/>
        </p:spPr>
        <p:txBody>
          <a:bodyPr wrap="square" rtlCol="0">
            <a:spAutoFit/>
          </a:bodyPr>
          <a:lstStyle/>
          <a:p>
            <a:pPr algn="ctr"/>
            <a:r>
              <a:rPr lang="en-US" altLang="ja-JP" sz="1600" dirty="0" smtClean="0">
                <a:latin typeface="BIZ UDゴシック" panose="020B0400000000000000" pitchFamily="49" charset="-128"/>
                <a:ea typeface="BIZ UDゴシック" panose="020B0400000000000000" pitchFamily="49" charset="-128"/>
              </a:rPr>
              <a:t>UFB</a:t>
            </a:r>
            <a:r>
              <a:rPr lang="ja-JP" altLang="en-US" sz="1600" dirty="0" smtClean="0">
                <a:latin typeface="BIZ UDゴシック" panose="020B0400000000000000" pitchFamily="49" charset="-128"/>
                <a:ea typeface="BIZ UDゴシック" panose="020B0400000000000000" pitchFamily="49" charset="-128"/>
              </a:rPr>
              <a:t>投入前</a:t>
            </a:r>
            <a:endParaRPr lang="en-US" altLang="ja-JP" sz="1600" dirty="0" smtClean="0">
              <a:latin typeface="BIZ UDゴシック" panose="020B0400000000000000" pitchFamily="49" charset="-128"/>
              <a:ea typeface="BIZ UDゴシック" panose="020B0400000000000000" pitchFamily="49" charset="-128"/>
            </a:endParaRPr>
          </a:p>
        </p:txBody>
      </p:sp>
      <p:sp>
        <p:nvSpPr>
          <p:cNvPr id="56" name="テキスト ボックス 55">
            <a:extLst>
              <a:ext uri="{FF2B5EF4-FFF2-40B4-BE49-F238E27FC236}">
                <a16:creationId xmlns:a16="http://schemas.microsoft.com/office/drawing/2014/main" id="{7926C8FD-7CF2-4BF2-B807-418908C3AA9E}"/>
              </a:ext>
            </a:extLst>
          </p:cNvPr>
          <p:cNvSpPr txBox="1"/>
          <p:nvPr/>
        </p:nvSpPr>
        <p:spPr>
          <a:xfrm>
            <a:off x="4662499" y="3044622"/>
            <a:ext cx="4571176" cy="338554"/>
          </a:xfrm>
          <a:prstGeom prst="rect">
            <a:avLst/>
          </a:prstGeom>
          <a:noFill/>
        </p:spPr>
        <p:txBody>
          <a:bodyPr wrap="square" rtlCol="0">
            <a:spAutoFit/>
          </a:bodyPr>
          <a:lstStyle/>
          <a:p>
            <a:pPr algn="ctr"/>
            <a:r>
              <a:rPr lang="en-US" altLang="ja-JP" sz="1600" dirty="0" smtClean="0">
                <a:latin typeface="BIZ UDゴシック" panose="020B0400000000000000" pitchFamily="49" charset="-128"/>
                <a:ea typeface="BIZ UDゴシック" panose="020B0400000000000000" pitchFamily="49" charset="-128"/>
              </a:rPr>
              <a:t>UFB</a:t>
            </a:r>
            <a:r>
              <a:rPr lang="ja-JP" altLang="en-US" sz="1600" dirty="0" smtClean="0">
                <a:latin typeface="BIZ UDゴシック" panose="020B0400000000000000" pitchFamily="49" charset="-128"/>
                <a:ea typeface="BIZ UDゴシック" panose="020B0400000000000000" pitchFamily="49" charset="-128"/>
              </a:rPr>
              <a:t>投入後</a:t>
            </a:r>
            <a:endParaRPr lang="en-US" altLang="ja-JP" sz="1600" dirty="0" smtClean="0">
              <a:latin typeface="BIZ UDゴシック" panose="020B0400000000000000" pitchFamily="49" charset="-128"/>
              <a:ea typeface="BIZ UDゴシック" panose="020B0400000000000000" pitchFamily="49" charset="-128"/>
            </a:endParaRPr>
          </a:p>
        </p:txBody>
      </p:sp>
      <p:cxnSp>
        <p:nvCxnSpPr>
          <p:cNvPr id="57" name="直線コネクタ 56"/>
          <p:cNvCxnSpPr/>
          <p:nvPr/>
        </p:nvCxnSpPr>
        <p:spPr>
          <a:xfrm>
            <a:off x="2348230" y="1513399"/>
            <a:ext cx="5273040" cy="0"/>
          </a:xfrm>
          <a:prstGeom prst="line">
            <a:avLst/>
          </a:prstGeom>
          <a:ln w="19050">
            <a:solidFill>
              <a:srgbClr val="FBAD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503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a:extLst>
              <a:ext uri="{FF2B5EF4-FFF2-40B4-BE49-F238E27FC236}">
                <a16:creationId xmlns:a16="http://schemas.microsoft.com/office/drawing/2014/main" id="{7926C8FD-7CF2-4BF2-B807-418908C3AA9E}"/>
              </a:ext>
            </a:extLst>
          </p:cNvPr>
          <p:cNvSpPr txBox="1"/>
          <p:nvPr/>
        </p:nvSpPr>
        <p:spPr>
          <a:xfrm>
            <a:off x="397218" y="4495401"/>
            <a:ext cx="2546227" cy="276999"/>
          </a:xfrm>
          <a:prstGeom prst="rect">
            <a:avLst/>
          </a:prstGeom>
          <a:noFill/>
        </p:spPr>
        <p:txBody>
          <a:bodyPr wrap="square" rtlCol="0">
            <a:spAutoFit/>
          </a:bodyPr>
          <a:lstStyle/>
          <a:p>
            <a:pPr algn="ctr"/>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投入８日後</a:t>
            </a:r>
            <a:endParaRPr lang="en-US" altLang="ja-JP" sz="1200" dirty="0" smtClean="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7926C8FD-7CF2-4BF2-B807-418908C3AA9E}"/>
              </a:ext>
            </a:extLst>
          </p:cNvPr>
          <p:cNvSpPr txBox="1"/>
          <p:nvPr/>
        </p:nvSpPr>
        <p:spPr>
          <a:xfrm>
            <a:off x="435137" y="1069417"/>
            <a:ext cx="9035726" cy="276999"/>
          </a:xfrm>
          <a:prstGeom prst="rect">
            <a:avLst/>
          </a:prstGeom>
          <a:noFill/>
        </p:spPr>
        <p:txBody>
          <a:bodyPr wrap="square" rtlCol="0">
            <a:spAutoFit/>
          </a:bodyPr>
          <a:lstStyle/>
          <a:p>
            <a:pPr algn="ctr"/>
            <a:r>
              <a:rPr lang="ja-JP" altLang="en-US" sz="1200" dirty="0" smtClean="0">
                <a:latin typeface="BIZ UDゴシック" panose="020B0400000000000000" pitchFamily="49" charset="-128"/>
                <a:ea typeface="BIZ UDゴシック" panose="020B0400000000000000" pitchFamily="49" charset="-128"/>
              </a:rPr>
              <a:t>中国にある施設の池を浄化</a:t>
            </a:r>
            <a:endParaRPr lang="ja-JP" altLang="en-US" sz="1200" dirty="0">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7926C8FD-7CF2-4BF2-B807-418908C3AA9E}"/>
              </a:ext>
            </a:extLst>
          </p:cNvPr>
          <p:cNvSpPr txBox="1"/>
          <p:nvPr/>
        </p:nvSpPr>
        <p:spPr>
          <a:xfrm>
            <a:off x="1" y="190875"/>
            <a:ext cx="9906000" cy="400110"/>
          </a:xfrm>
          <a:prstGeom prst="rect">
            <a:avLst/>
          </a:prstGeom>
          <a:solidFill>
            <a:srgbClr val="002060"/>
          </a:solidFill>
        </p:spPr>
        <p:txBody>
          <a:bodyPr wrap="square" rtlCol="0">
            <a:spAutoFit/>
          </a:bodyPr>
          <a:lstStyle/>
          <a:p>
            <a:pPr algn="ctr"/>
            <a:r>
              <a:rPr lang="ja-JP" altLang="en-US" sz="2000" dirty="0">
                <a:solidFill>
                  <a:schemeClr val="bg1"/>
                </a:solidFill>
                <a:latin typeface="BIZ UDゴシック" panose="020B0400000000000000" pitchFamily="49" charset="-128"/>
                <a:ea typeface="BIZ UDゴシック" panose="020B0400000000000000" pitchFamily="49" charset="-128"/>
              </a:rPr>
              <a:t>活用</a:t>
            </a:r>
            <a:r>
              <a:rPr lang="ja-JP" altLang="en-US" sz="2000" dirty="0" smtClean="0">
                <a:solidFill>
                  <a:schemeClr val="bg1"/>
                </a:solidFill>
                <a:latin typeface="BIZ UDゴシック" panose="020B0400000000000000" pitchFamily="49" charset="-128"/>
                <a:ea typeface="BIZ UDゴシック" panose="020B0400000000000000" pitchFamily="49" charset="-128"/>
              </a:rPr>
              <a:t>事例集</a:t>
            </a:r>
            <a:endParaRPr lang="ja-JP" altLang="en-US" sz="2000" dirty="0">
              <a:solidFill>
                <a:schemeClr val="bg1"/>
              </a:solidFill>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fld id="{B8993390-9E2F-4514-8EE3-B9D48A849013}" type="slidenum">
              <a:rPr kumimoji="1" lang="ja-JP" altLang="en-US" smtClean="0"/>
              <a:t>12</a:t>
            </a:fld>
            <a:endParaRPr kumimoji="1" lang="ja-JP" altLang="en-US"/>
          </a:p>
        </p:txBody>
      </p:sp>
      <p:sp>
        <p:nvSpPr>
          <p:cNvPr id="50" name="角丸四角形 49"/>
          <p:cNvSpPr/>
          <p:nvPr/>
        </p:nvSpPr>
        <p:spPr>
          <a:xfrm>
            <a:off x="271463" y="696835"/>
            <a:ext cx="1528781" cy="580148"/>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7926C8FD-7CF2-4BF2-B807-418908C3AA9E}"/>
              </a:ext>
            </a:extLst>
          </p:cNvPr>
          <p:cNvSpPr txBox="1"/>
          <p:nvPr/>
        </p:nvSpPr>
        <p:spPr>
          <a:xfrm>
            <a:off x="271463" y="717115"/>
            <a:ext cx="1528781" cy="523220"/>
          </a:xfrm>
          <a:prstGeom prst="rect">
            <a:avLst/>
          </a:prstGeom>
          <a:noFill/>
          <a:ln>
            <a:noFill/>
          </a:ln>
        </p:spPr>
        <p:txBody>
          <a:bodyPr wrap="square" rtlCol="0">
            <a:spAutoFit/>
          </a:bodyPr>
          <a:lstStyle/>
          <a:p>
            <a:pPr algn="ctr"/>
            <a:r>
              <a:rPr lang="ja-JP" altLang="en-US" sz="2800" dirty="0" smtClean="0">
                <a:solidFill>
                  <a:srgbClr val="002060"/>
                </a:solidFill>
                <a:latin typeface="BIZ UDゴシック" panose="020B0400000000000000" pitchFamily="49" charset="-128"/>
                <a:ea typeface="BIZ UDゴシック" panose="020B0400000000000000" pitchFamily="49" charset="-128"/>
              </a:rPr>
              <a:t>環　境</a:t>
            </a:r>
            <a:endParaRPr lang="en-US" altLang="ja-JP" sz="2800" dirty="0" smtClean="0">
              <a:solidFill>
                <a:srgbClr val="002060"/>
              </a:solidFill>
              <a:latin typeface="BIZ UDゴシック" panose="020B0400000000000000" pitchFamily="49" charset="-128"/>
              <a:ea typeface="BIZ UDゴシック" panose="020B0400000000000000" pitchFamily="49" charset="-128"/>
            </a:endParaRPr>
          </a:p>
        </p:txBody>
      </p:sp>
      <p:sp>
        <p:nvSpPr>
          <p:cNvPr id="52" name="テキスト ボックス 51">
            <a:extLst>
              <a:ext uri="{FF2B5EF4-FFF2-40B4-BE49-F238E27FC236}">
                <a16:creationId xmlns:a16="http://schemas.microsoft.com/office/drawing/2014/main" id="{7926C8FD-7CF2-4BF2-B807-418908C3AA9E}"/>
              </a:ext>
            </a:extLst>
          </p:cNvPr>
          <p:cNvSpPr txBox="1"/>
          <p:nvPr/>
        </p:nvSpPr>
        <p:spPr>
          <a:xfrm>
            <a:off x="435137" y="681677"/>
            <a:ext cx="9035726" cy="442429"/>
          </a:xfrm>
          <a:prstGeom prst="rect">
            <a:avLst/>
          </a:prstGeom>
          <a:noFill/>
        </p:spPr>
        <p:txBody>
          <a:bodyPr wrap="square" rtlCol="0">
            <a:spAutoFit/>
          </a:bodyPr>
          <a:lstStyle/>
          <a:p>
            <a:pPr algn="ctr"/>
            <a:r>
              <a:rPr lang="ja-JP" altLang="en-US" sz="2275" dirty="0" smtClean="0">
                <a:latin typeface="BIZ UDゴシック" panose="020B0400000000000000" pitchFamily="49" charset="-128"/>
                <a:ea typeface="BIZ UDゴシック" panose="020B0400000000000000" pitchFamily="49" charset="-128"/>
              </a:rPr>
              <a:t>中国・上海の池でも水質浄化実験</a:t>
            </a:r>
            <a:endParaRPr lang="ja-JP" altLang="en-US" sz="2275" dirty="0">
              <a:latin typeface="BIZ UDゴシック" panose="020B0400000000000000" pitchFamily="49" charset="-128"/>
              <a:ea typeface="BIZ UDゴシック" panose="020B0400000000000000" pitchFamily="49" charset="-128"/>
            </a:endParaRPr>
          </a:p>
        </p:txBody>
      </p:sp>
      <p:grpSp>
        <p:nvGrpSpPr>
          <p:cNvPr id="7" name="グループ化 6"/>
          <p:cNvGrpSpPr/>
          <p:nvPr/>
        </p:nvGrpSpPr>
        <p:grpSpPr>
          <a:xfrm>
            <a:off x="1108398" y="1500215"/>
            <a:ext cx="7689203" cy="651956"/>
            <a:chOff x="1151941" y="1739030"/>
            <a:chExt cx="7689203" cy="651956"/>
          </a:xfrm>
        </p:grpSpPr>
        <p:sp>
          <p:nvSpPr>
            <p:cNvPr id="44" name="テキスト ボックス 43">
              <a:extLst>
                <a:ext uri="{FF2B5EF4-FFF2-40B4-BE49-F238E27FC236}">
                  <a16:creationId xmlns:a16="http://schemas.microsoft.com/office/drawing/2014/main" id="{7926C8FD-7CF2-4BF2-B807-418908C3AA9E}"/>
                </a:ext>
              </a:extLst>
            </p:cNvPr>
            <p:cNvSpPr txBox="1"/>
            <p:nvPr/>
          </p:nvSpPr>
          <p:spPr>
            <a:xfrm>
              <a:off x="3304362" y="1757231"/>
              <a:ext cx="3384362" cy="307777"/>
            </a:xfrm>
            <a:prstGeom prst="rect">
              <a:avLst/>
            </a:prstGeom>
            <a:noFill/>
          </p:spPr>
          <p:txBody>
            <a:bodyPr wrap="square" rtlCol="0">
              <a:spAutoFit/>
            </a:bodyPr>
            <a:lstStyle/>
            <a:p>
              <a:pPr algn="ctr"/>
              <a:r>
                <a:rPr lang="ja-JP" altLang="en-US" sz="1400" b="1" dirty="0" smtClean="0">
                  <a:latin typeface="BIZ UDゴシック" panose="020B0400000000000000" pitchFamily="49" charset="-128"/>
                  <a:ea typeface="BIZ UDゴシック" panose="020B0400000000000000" pitchFamily="49" charset="-128"/>
                </a:rPr>
                <a:t>実験方法</a:t>
              </a:r>
              <a:endParaRPr lang="en-US" altLang="ja-JP" sz="1400" b="1" dirty="0" smtClean="0">
                <a:latin typeface="BIZ UDゴシック" panose="020B0400000000000000" pitchFamily="49" charset="-128"/>
                <a:ea typeface="BIZ UDゴシック" panose="020B0400000000000000" pitchFamily="49" charset="-128"/>
              </a:endParaRPr>
            </a:p>
          </p:txBody>
        </p:sp>
        <p:sp>
          <p:nvSpPr>
            <p:cNvPr id="45" name="正方形/長方形 44"/>
            <p:cNvSpPr/>
            <p:nvPr/>
          </p:nvSpPr>
          <p:spPr>
            <a:xfrm>
              <a:off x="1151941" y="1739030"/>
              <a:ext cx="7689203" cy="6519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7926C8FD-7CF2-4BF2-B807-418908C3AA9E}"/>
                </a:ext>
              </a:extLst>
            </p:cNvPr>
            <p:cNvSpPr txBox="1"/>
            <p:nvPr/>
          </p:nvSpPr>
          <p:spPr>
            <a:xfrm>
              <a:off x="2773086" y="2051079"/>
              <a:ext cx="4446914" cy="276999"/>
            </a:xfrm>
            <a:prstGeom prst="rect">
              <a:avLst/>
            </a:prstGeom>
            <a:noFill/>
          </p:spPr>
          <p:txBody>
            <a:bodyPr wrap="square" rtlCol="0">
              <a:spAutoFit/>
            </a:bodyPr>
            <a:lstStyle/>
            <a:p>
              <a:pPr algn="ctr"/>
              <a:r>
                <a:rPr lang="ja-JP" altLang="en-US" sz="1200" dirty="0" smtClean="0">
                  <a:latin typeface="BIZ UDゴシック" panose="020B0400000000000000" pitchFamily="49" charset="-128"/>
                  <a:ea typeface="BIZ UDゴシック" panose="020B0400000000000000" pitchFamily="49" charset="-128"/>
                </a:rPr>
                <a:t>吐出量２０</a:t>
              </a:r>
              <a:r>
                <a:rPr lang="en-US" altLang="ja-JP" sz="1200" dirty="0" smtClean="0">
                  <a:latin typeface="BIZ UDゴシック" panose="020B0400000000000000" pitchFamily="49" charset="-128"/>
                  <a:ea typeface="BIZ UDゴシック" panose="020B0400000000000000" pitchFamily="49" charset="-128"/>
                </a:rPr>
                <a:t>ℓ</a:t>
              </a:r>
              <a:r>
                <a:rPr lang="ja-JP" altLang="en-US" sz="1200" dirty="0" smtClean="0">
                  <a:latin typeface="BIZ UDゴシック" panose="020B0400000000000000" pitchFamily="49" charset="-128"/>
                  <a:ea typeface="BIZ UDゴシック" panose="020B0400000000000000" pitchFamily="49" charset="-128"/>
                </a:rPr>
                <a:t>／分のポンプで一日池の水の循環を実施</a:t>
              </a:r>
              <a:endParaRPr lang="en-US" altLang="ja-JP" sz="1200" dirty="0" smtClean="0">
                <a:latin typeface="BIZ UDゴシック" panose="020B0400000000000000" pitchFamily="49" charset="-128"/>
                <a:ea typeface="BIZ UDゴシック" panose="020B0400000000000000" pitchFamily="49" charset="-128"/>
              </a:endParaRPr>
            </a:p>
          </p:txBody>
        </p:sp>
      </p:grpSp>
      <p:pic>
        <p:nvPicPr>
          <p:cNvPr id="29" name="図 28"/>
          <p:cNvPicPr preferRelativeResize="0">
            <a:picLocks noChangeAspect="1"/>
          </p:cNvPicPr>
          <p:nvPr/>
        </p:nvPicPr>
        <p:blipFill>
          <a:blip r:embed="rId2"/>
          <a:stretch>
            <a:fillRect/>
          </a:stretch>
        </p:blipFill>
        <p:spPr>
          <a:xfrm>
            <a:off x="5365148" y="2383765"/>
            <a:ext cx="3299066" cy="1585215"/>
          </a:xfrm>
          <a:prstGeom prst="rect">
            <a:avLst/>
          </a:prstGeom>
        </p:spPr>
      </p:pic>
      <p:pic>
        <p:nvPicPr>
          <p:cNvPr id="31" name="図 30"/>
          <p:cNvPicPr preferRelativeResize="0">
            <a:picLocks noChangeAspect="1"/>
          </p:cNvPicPr>
          <p:nvPr/>
        </p:nvPicPr>
        <p:blipFill>
          <a:blip r:embed="rId3"/>
          <a:stretch>
            <a:fillRect/>
          </a:stretch>
        </p:blipFill>
        <p:spPr>
          <a:xfrm>
            <a:off x="1213184" y="2383769"/>
            <a:ext cx="3301276" cy="1585243"/>
          </a:xfrm>
          <a:prstGeom prst="rect">
            <a:avLst/>
          </a:prstGeom>
        </p:spPr>
      </p:pic>
      <p:pic>
        <p:nvPicPr>
          <p:cNvPr id="32" name="図 31"/>
          <p:cNvPicPr preferRelativeResize="0">
            <a:picLocks noChangeAspect="1"/>
          </p:cNvPicPr>
          <p:nvPr/>
        </p:nvPicPr>
        <p:blipFill>
          <a:blip r:embed="rId4"/>
          <a:stretch>
            <a:fillRect/>
          </a:stretch>
        </p:blipFill>
        <p:spPr>
          <a:xfrm>
            <a:off x="5476786" y="4784566"/>
            <a:ext cx="3299065" cy="1547909"/>
          </a:xfrm>
          <a:prstGeom prst="rect">
            <a:avLst/>
          </a:prstGeom>
        </p:spPr>
      </p:pic>
      <p:pic>
        <p:nvPicPr>
          <p:cNvPr id="33" name="図 32"/>
          <p:cNvPicPr preferRelativeResize="0">
            <a:picLocks noChangeAspect="1"/>
          </p:cNvPicPr>
          <p:nvPr/>
        </p:nvPicPr>
        <p:blipFill>
          <a:blip r:embed="rId5"/>
          <a:stretch>
            <a:fillRect/>
          </a:stretch>
        </p:blipFill>
        <p:spPr>
          <a:xfrm>
            <a:off x="1213184" y="4784567"/>
            <a:ext cx="3302461" cy="1547909"/>
          </a:xfrm>
          <a:prstGeom prst="rect">
            <a:avLst/>
          </a:prstGeom>
        </p:spPr>
      </p:pic>
      <p:sp>
        <p:nvSpPr>
          <p:cNvPr id="34" name="山形 33"/>
          <p:cNvSpPr/>
          <p:nvPr/>
        </p:nvSpPr>
        <p:spPr>
          <a:xfrm rot="5400000">
            <a:off x="2674124" y="3417471"/>
            <a:ext cx="329659" cy="213156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a:extLst>
              <a:ext uri="{FF2B5EF4-FFF2-40B4-BE49-F238E27FC236}">
                <a16:creationId xmlns:a16="http://schemas.microsoft.com/office/drawing/2014/main" id="{7926C8FD-7CF2-4BF2-B807-418908C3AA9E}"/>
              </a:ext>
            </a:extLst>
          </p:cNvPr>
          <p:cNvSpPr txBox="1"/>
          <p:nvPr/>
        </p:nvSpPr>
        <p:spPr>
          <a:xfrm>
            <a:off x="1007509" y="3996829"/>
            <a:ext cx="3662892" cy="307777"/>
          </a:xfrm>
          <a:prstGeom prst="rect">
            <a:avLst/>
          </a:prstGeom>
          <a:noFill/>
        </p:spPr>
        <p:txBody>
          <a:bodyPr wrap="square" rtlCol="0">
            <a:spAutoFit/>
          </a:bodyPr>
          <a:lstStyle/>
          <a:p>
            <a:pPr algn="ctr"/>
            <a:r>
              <a:rPr lang="ja-JP" altLang="en-US" sz="1400" b="1" dirty="0" smtClean="0">
                <a:latin typeface="BIZ UDゴシック" panose="020B0400000000000000" pitchFamily="49" charset="-128"/>
                <a:ea typeface="BIZ UDゴシック" panose="020B0400000000000000" pitchFamily="49" charset="-128"/>
              </a:rPr>
              <a:t>アオコにより水面に反射する景色も緑色に</a:t>
            </a:r>
            <a:endParaRPr lang="ja-JP" altLang="en-US" sz="1400" b="1" dirty="0">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7926C8FD-7CF2-4BF2-B807-418908C3AA9E}"/>
              </a:ext>
            </a:extLst>
          </p:cNvPr>
          <p:cNvSpPr txBox="1"/>
          <p:nvPr/>
        </p:nvSpPr>
        <p:spPr>
          <a:xfrm>
            <a:off x="1007509" y="6299962"/>
            <a:ext cx="3662892" cy="307777"/>
          </a:xfrm>
          <a:prstGeom prst="rect">
            <a:avLst/>
          </a:prstGeom>
          <a:noFill/>
        </p:spPr>
        <p:txBody>
          <a:bodyPr wrap="square" rtlCol="0">
            <a:spAutoFit/>
          </a:bodyPr>
          <a:lstStyle/>
          <a:p>
            <a:pPr algn="ctr"/>
            <a:r>
              <a:rPr lang="ja-JP" altLang="en-US" sz="1400" b="1" dirty="0">
                <a:latin typeface="BIZ UDゴシック" panose="020B0400000000000000" pitchFamily="49" charset="-128"/>
                <a:ea typeface="BIZ UDゴシック" panose="020B0400000000000000" pitchFamily="49" charset="-128"/>
              </a:rPr>
              <a:t>水面</a:t>
            </a:r>
            <a:r>
              <a:rPr lang="ja-JP" altLang="en-US" sz="1400" b="1" dirty="0" smtClean="0">
                <a:latin typeface="BIZ UDゴシック" panose="020B0400000000000000" pitchFamily="49" charset="-128"/>
                <a:ea typeface="BIZ UDゴシック" panose="020B0400000000000000" pitchFamily="49" charset="-128"/>
              </a:rPr>
              <a:t>の色が変化</a:t>
            </a:r>
            <a:endParaRPr lang="ja-JP" altLang="en-US" sz="1400" b="1" dirty="0">
              <a:latin typeface="BIZ UDゴシック" panose="020B0400000000000000" pitchFamily="49" charset="-128"/>
              <a:ea typeface="BIZ UDゴシック" panose="020B0400000000000000" pitchFamily="49" charset="-128"/>
            </a:endParaRPr>
          </a:p>
        </p:txBody>
      </p:sp>
      <p:sp>
        <p:nvSpPr>
          <p:cNvPr id="37" name="テキスト ボックス 36">
            <a:extLst>
              <a:ext uri="{FF2B5EF4-FFF2-40B4-BE49-F238E27FC236}">
                <a16:creationId xmlns:a16="http://schemas.microsoft.com/office/drawing/2014/main" id="{7926C8FD-7CF2-4BF2-B807-418908C3AA9E}"/>
              </a:ext>
            </a:extLst>
          </p:cNvPr>
          <p:cNvSpPr txBox="1"/>
          <p:nvPr/>
        </p:nvSpPr>
        <p:spPr>
          <a:xfrm>
            <a:off x="5365147" y="3996829"/>
            <a:ext cx="3330755" cy="307777"/>
          </a:xfrm>
          <a:prstGeom prst="rect">
            <a:avLst/>
          </a:prstGeom>
          <a:noFill/>
        </p:spPr>
        <p:txBody>
          <a:bodyPr wrap="square" rtlCol="0">
            <a:spAutoFit/>
          </a:bodyPr>
          <a:lstStyle/>
          <a:p>
            <a:pPr algn="ctr"/>
            <a:r>
              <a:rPr lang="ja-JP" altLang="en-US" sz="1400" b="1" dirty="0">
                <a:latin typeface="BIZ UDゴシック" panose="020B0400000000000000" pitchFamily="49" charset="-128"/>
                <a:ea typeface="BIZ UDゴシック" panose="020B0400000000000000" pitchFamily="49" charset="-128"/>
              </a:rPr>
              <a:t>濁</a:t>
            </a:r>
            <a:r>
              <a:rPr lang="ja-JP" altLang="en-US" sz="1400" b="1" dirty="0" smtClean="0">
                <a:latin typeface="BIZ UDゴシック" panose="020B0400000000000000" pitchFamily="49" charset="-128"/>
                <a:ea typeface="BIZ UDゴシック" panose="020B0400000000000000" pitchFamily="49" charset="-128"/>
              </a:rPr>
              <a:t>りにより水中のホースが見えない</a:t>
            </a:r>
            <a:endParaRPr lang="ja-JP" altLang="en-US" sz="1400" b="1" dirty="0">
              <a:latin typeface="BIZ UDゴシック" panose="020B0400000000000000" pitchFamily="49" charset="-128"/>
              <a:ea typeface="BIZ UDゴシック" panose="020B0400000000000000" pitchFamily="49" charset="-128"/>
            </a:endParaRPr>
          </a:p>
        </p:txBody>
      </p:sp>
      <p:sp>
        <p:nvSpPr>
          <p:cNvPr id="38" name="テキスト ボックス 37">
            <a:extLst>
              <a:ext uri="{FF2B5EF4-FFF2-40B4-BE49-F238E27FC236}">
                <a16:creationId xmlns:a16="http://schemas.microsoft.com/office/drawing/2014/main" id="{7926C8FD-7CF2-4BF2-B807-418908C3AA9E}"/>
              </a:ext>
            </a:extLst>
          </p:cNvPr>
          <p:cNvSpPr txBox="1"/>
          <p:nvPr/>
        </p:nvSpPr>
        <p:spPr>
          <a:xfrm>
            <a:off x="5476786" y="6299962"/>
            <a:ext cx="3299066" cy="307777"/>
          </a:xfrm>
          <a:prstGeom prst="rect">
            <a:avLst/>
          </a:prstGeom>
          <a:noFill/>
        </p:spPr>
        <p:txBody>
          <a:bodyPr wrap="square" rtlCol="0">
            <a:spAutoFit/>
          </a:bodyPr>
          <a:lstStyle/>
          <a:p>
            <a:pPr algn="ctr"/>
            <a:r>
              <a:rPr lang="ja-JP" altLang="en-US" sz="1400" b="1" dirty="0" smtClean="0">
                <a:latin typeface="BIZ UDゴシック" panose="020B0400000000000000" pitchFamily="49" charset="-128"/>
                <a:ea typeface="BIZ UDゴシック" panose="020B0400000000000000" pitchFamily="49" charset="-128"/>
              </a:rPr>
              <a:t>水中のホースが見えるように</a:t>
            </a:r>
            <a:endParaRPr lang="ja-JP" altLang="en-US" sz="1400" b="1" dirty="0">
              <a:latin typeface="BIZ UDゴシック" panose="020B0400000000000000" pitchFamily="49" charset="-128"/>
              <a:ea typeface="BIZ UDゴシック" panose="020B0400000000000000" pitchFamily="49" charset="-128"/>
            </a:endParaRPr>
          </a:p>
        </p:txBody>
      </p:sp>
      <p:sp>
        <p:nvSpPr>
          <p:cNvPr id="39" name="山形 38"/>
          <p:cNvSpPr/>
          <p:nvPr/>
        </p:nvSpPr>
        <p:spPr>
          <a:xfrm rot="5400000">
            <a:off x="6961488" y="3417471"/>
            <a:ext cx="329659" cy="213156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0" name="テキスト ボックス 39">
            <a:extLst>
              <a:ext uri="{FF2B5EF4-FFF2-40B4-BE49-F238E27FC236}">
                <a16:creationId xmlns:a16="http://schemas.microsoft.com/office/drawing/2014/main" id="{7926C8FD-7CF2-4BF2-B807-418908C3AA9E}"/>
              </a:ext>
            </a:extLst>
          </p:cNvPr>
          <p:cNvSpPr txBox="1"/>
          <p:nvPr/>
        </p:nvSpPr>
        <p:spPr>
          <a:xfrm>
            <a:off x="4662732" y="4497194"/>
            <a:ext cx="2546227" cy="276999"/>
          </a:xfrm>
          <a:prstGeom prst="rect">
            <a:avLst/>
          </a:prstGeom>
          <a:noFill/>
        </p:spPr>
        <p:txBody>
          <a:bodyPr wrap="square" rtlCol="0">
            <a:spAutoFit/>
          </a:bodyPr>
          <a:lstStyle/>
          <a:p>
            <a:pPr algn="ctr"/>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投入</a:t>
            </a:r>
            <a:r>
              <a:rPr lang="ja-JP" altLang="en-US" sz="1200" dirty="0">
                <a:latin typeface="BIZ UDゴシック" panose="020B0400000000000000" pitchFamily="49" charset="-128"/>
                <a:ea typeface="BIZ UDゴシック" panose="020B0400000000000000" pitchFamily="49" charset="-128"/>
              </a:rPr>
              <a:t>５</a:t>
            </a:r>
            <a:r>
              <a:rPr lang="ja-JP" altLang="en-US" sz="1200" dirty="0" smtClean="0">
                <a:latin typeface="BIZ UDゴシック" panose="020B0400000000000000" pitchFamily="49" charset="-128"/>
                <a:ea typeface="BIZ UDゴシック" panose="020B0400000000000000" pitchFamily="49" charset="-128"/>
              </a:rPr>
              <a:t>日後</a:t>
            </a:r>
            <a:endParaRPr lang="en-US" altLang="ja-JP" sz="1200" dirty="0" smtClean="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055443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7926C8FD-7CF2-4BF2-B807-418908C3AA9E}"/>
              </a:ext>
            </a:extLst>
          </p:cNvPr>
          <p:cNvSpPr txBox="1"/>
          <p:nvPr/>
        </p:nvSpPr>
        <p:spPr>
          <a:xfrm>
            <a:off x="1" y="190875"/>
            <a:ext cx="9906000" cy="400110"/>
          </a:xfrm>
          <a:prstGeom prst="rect">
            <a:avLst/>
          </a:prstGeom>
          <a:solidFill>
            <a:srgbClr val="002060"/>
          </a:solidFill>
        </p:spPr>
        <p:txBody>
          <a:bodyPr wrap="square" rtlCol="0">
            <a:spAutoFit/>
          </a:bodyPr>
          <a:lstStyle/>
          <a:p>
            <a:pPr algn="ctr"/>
            <a:r>
              <a:rPr lang="ja-JP" altLang="en-US" sz="2000" dirty="0" smtClean="0">
                <a:solidFill>
                  <a:schemeClr val="bg1"/>
                </a:solidFill>
                <a:latin typeface="BIZ UDゴシック" panose="020B0400000000000000" pitchFamily="49" charset="-128"/>
                <a:ea typeface="BIZ UDゴシック" panose="020B0400000000000000" pitchFamily="49" charset="-128"/>
              </a:rPr>
              <a:t>ご質問・お問合せについて</a:t>
            </a:r>
            <a:endParaRPr lang="ja-JP" altLang="en-US" sz="2000" dirty="0">
              <a:solidFill>
                <a:schemeClr val="bg1"/>
              </a:solidFill>
              <a:latin typeface="BIZ UDゴシック" panose="020B0400000000000000" pitchFamily="49" charset="-128"/>
              <a:ea typeface="BIZ UDゴシック" panose="020B0400000000000000" pitchFamily="49" charset="-128"/>
            </a:endParaRPr>
          </a:p>
        </p:txBody>
      </p:sp>
      <p:sp>
        <p:nvSpPr>
          <p:cNvPr id="7" name="正方形/長方形 6">
            <a:extLst>
              <a:ext uri="{FF2B5EF4-FFF2-40B4-BE49-F238E27FC236}">
                <a16:creationId xmlns:a16="http://schemas.microsoft.com/office/drawing/2014/main" id="{35AE69DD-FE30-49FD-B594-F087C2D931F7}"/>
              </a:ext>
            </a:extLst>
          </p:cNvPr>
          <p:cNvSpPr/>
          <p:nvPr/>
        </p:nvSpPr>
        <p:spPr>
          <a:xfrm>
            <a:off x="2672569" y="717265"/>
            <a:ext cx="4560865" cy="443198"/>
          </a:xfrm>
          <a:prstGeom prst="rect">
            <a:avLst/>
          </a:prstGeom>
        </p:spPr>
        <p:txBody>
          <a:bodyPr wrap="none">
            <a:spAutoFit/>
          </a:bodyPr>
          <a:lstStyle/>
          <a:p>
            <a:pPr algn="ctr"/>
            <a:r>
              <a:rPr lang="ja-JP" altLang="en-US" sz="2280" dirty="0" smtClean="0">
                <a:latin typeface="BIZ UDゴシック" panose="020B0400000000000000" pitchFamily="49" charset="-128"/>
                <a:ea typeface="BIZ UDゴシック" panose="020B0400000000000000" pitchFamily="49" charset="-128"/>
              </a:rPr>
              <a:t>下記</a:t>
            </a:r>
            <a:r>
              <a:rPr lang="ja-JP" altLang="en-US" sz="2280" dirty="0">
                <a:latin typeface="BIZ UDゴシック" panose="020B0400000000000000" pitchFamily="49" charset="-128"/>
                <a:ea typeface="BIZ UDゴシック" panose="020B0400000000000000" pitchFamily="49" charset="-128"/>
              </a:rPr>
              <a:t>までお気軽にお問合せ下さい</a:t>
            </a:r>
          </a:p>
        </p:txBody>
      </p:sp>
      <p:sp>
        <p:nvSpPr>
          <p:cNvPr id="2" name="正方形/長方形 1"/>
          <p:cNvSpPr/>
          <p:nvPr/>
        </p:nvSpPr>
        <p:spPr>
          <a:xfrm>
            <a:off x="1244547" y="2285238"/>
            <a:ext cx="7416906" cy="153888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3216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7926C8FD-7CF2-4BF2-B807-418908C3AA9E}"/>
              </a:ext>
            </a:extLst>
          </p:cNvPr>
          <p:cNvSpPr txBox="1"/>
          <p:nvPr/>
        </p:nvSpPr>
        <p:spPr>
          <a:xfrm>
            <a:off x="1" y="190875"/>
            <a:ext cx="9906000" cy="400110"/>
          </a:xfrm>
          <a:prstGeom prst="rect">
            <a:avLst/>
          </a:prstGeom>
          <a:solidFill>
            <a:srgbClr val="002063"/>
          </a:solidFill>
        </p:spPr>
        <p:txBody>
          <a:bodyPr wrap="square" rtlCol="0">
            <a:spAutoFit/>
          </a:bodyPr>
          <a:lstStyle/>
          <a:p>
            <a:pPr algn="ctr"/>
            <a:r>
              <a:rPr lang="ja-JP" altLang="en-US" sz="2000" dirty="0">
                <a:solidFill>
                  <a:schemeClr val="bg1"/>
                </a:solidFill>
                <a:latin typeface="BIZ UDゴシック" panose="020B0400000000000000" pitchFamily="49" charset="-128"/>
                <a:ea typeface="BIZ UDゴシック" panose="020B0400000000000000" pitchFamily="49" charset="-128"/>
              </a:rPr>
              <a:t>活用</a:t>
            </a:r>
            <a:r>
              <a:rPr lang="ja-JP" altLang="en-US" sz="2000" dirty="0" smtClean="0">
                <a:solidFill>
                  <a:schemeClr val="bg1"/>
                </a:solidFill>
                <a:latin typeface="BIZ UDゴシック" panose="020B0400000000000000" pitchFamily="49" charset="-128"/>
                <a:ea typeface="BIZ UDゴシック" panose="020B0400000000000000" pitchFamily="49" charset="-128"/>
              </a:rPr>
              <a:t>事例集</a:t>
            </a:r>
            <a:endParaRPr lang="ja-JP" altLang="en-US" sz="2000" dirty="0">
              <a:solidFill>
                <a:schemeClr val="bg1"/>
              </a:solidFill>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fld id="{B8993390-9E2F-4514-8EE3-B9D48A849013}" type="slidenum">
              <a:rPr kumimoji="1" lang="ja-JP" altLang="en-US" smtClean="0"/>
              <a:t>1</a:t>
            </a:fld>
            <a:endParaRPr kumimoji="1" lang="ja-JP" altLang="en-US"/>
          </a:p>
        </p:txBody>
      </p:sp>
      <p:sp>
        <p:nvSpPr>
          <p:cNvPr id="18" name="テキスト ボックス 17">
            <a:extLst>
              <a:ext uri="{FF2B5EF4-FFF2-40B4-BE49-F238E27FC236}">
                <a16:creationId xmlns:a16="http://schemas.microsoft.com/office/drawing/2014/main" id="{7926C8FD-7CF2-4BF2-B807-418908C3AA9E}"/>
              </a:ext>
            </a:extLst>
          </p:cNvPr>
          <p:cNvSpPr txBox="1"/>
          <p:nvPr/>
        </p:nvSpPr>
        <p:spPr>
          <a:xfrm>
            <a:off x="435137" y="644800"/>
            <a:ext cx="9035726" cy="442429"/>
          </a:xfrm>
          <a:prstGeom prst="rect">
            <a:avLst/>
          </a:prstGeom>
          <a:noFill/>
        </p:spPr>
        <p:txBody>
          <a:bodyPr wrap="square" rtlCol="0">
            <a:spAutoFit/>
          </a:bodyPr>
          <a:lstStyle/>
          <a:p>
            <a:pPr algn="ctr"/>
            <a:r>
              <a:rPr lang="ja-JP" altLang="en-US" sz="2275" dirty="0" smtClean="0">
                <a:latin typeface="BIZ UDゴシック" panose="020B0400000000000000" pitchFamily="49" charset="-128"/>
                <a:ea typeface="BIZ UDゴシック" panose="020B0400000000000000" pitchFamily="49" charset="-128"/>
              </a:rPr>
              <a:t>尿石除去</a:t>
            </a:r>
            <a:r>
              <a:rPr lang="ja-JP" altLang="en-US" sz="2275" dirty="0">
                <a:latin typeface="BIZ UDゴシック" panose="020B0400000000000000" pitchFamily="49" charset="-128"/>
                <a:ea typeface="BIZ UDゴシック" panose="020B0400000000000000" pitchFamily="49" charset="-128"/>
              </a:rPr>
              <a:t>　</a:t>
            </a:r>
          </a:p>
        </p:txBody>
      </p:sp>
      <p:sp>
        <p:nvSpPr>
          <p:cNvPr id="5" name="角丸四角形 4"/>
          <p:cNvSpPr/>
          <p:nvPr/>
        </p:nvSpPr>
        <p:spPr>
          <a:xfrm>
            <a:off x="271463" y="696835"/>
            <a:ext cx="1528781" cy="58014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7926C8FD-7CF2-4BF2-B807-418908C3AA9E}"/>
              </a:ext>
            </a:extLst>
          </p:cNvPr>
          <p:cNvSpPr txBox="1"/>
          <p:nvPr/>
        </p:nvSpPr>
        <p:spPr>
          <a:xfrm>
            <a:off x="271463" y="717115"/>
            <a:ext cx="1528781" cy="523220"/>
          </a:xfrm>
          <a:prstGeom prst="rect">
            <a:avLst/>
          </a:prstGeom>
          <a:noFill/>
          <a:ln>
            <a:noFill/>
          </a:ln>
        </p:spPr>
        <p:txBody>
          <a:bodyPr wrap="square" rtlCol="0">
            <a:spAutoFit/>
          </a:bodyPr>
          <a:lstStyle/>
          <a:p>
            <a:pPr algn="ctr"/>
            <a:r>
              <a:rPr lang="ja-JP" altLang="en-US" sz="2800" dirty="0" smtClean="0">
                <a:solidFill>
                  <a:srgbClr val="002060"/>
                </a:solidFill>
                <a:latin typeface="BIZ UDゴシック" panose="020B0400000000000000" pitchFamily="49" charset="-128"/>
                <a:ea typeface="BIZ UDゴシック" panose="020B0400000000000000" pitchFamily="49" charset="-128"/>
              </a:rPr>
              <a:t>洗　浄</a:t>
            </a:r>
            <a:r>
              <a:rPr lang="ja-JP" altLang="en-US" sz="2800" dirty="0">
                <a:latin typeface="BIZ UDゴシック" panose="020B0400000000000000" pitchFamily="49" charset="-128"/>
                <a:ea typeface="BIZ UDゴシック" panose="020B0400000000000000" pitchFamily="49" charset="-128"/>
              </a:rPr>
              <a:t>　</a:t>
            </a:r>
          </a:p>
        </p:txBody>
      </p:sp>
      <p:sp>
        <p:nvSpPr>
          <p:cNvPr id="20" name="テキスト ボックス 19">
            <a:extLst>
              <a:ext uri="{FF2B5EF4-FFF2-40B4-BE49-F238E27FC236}">
                <a16:creationId xmlns:a16="http://schemas.microsoft.com/office/drawing/2014/main" id="{7926C8FD-7CF2-4BF2-B807-418908C3AA9E}"/>
              </a:ext>
            </a:extLst>
          </p:cNvPr>
          <p:cNvSpPr txBox="1"/>
          <p:nvPr/>
        </p:nvSpPr>
        <p:spPr>
          <a:xfrm>
            <a:off x="435137" y="1032540"/>
            <a:ext cx="9035726" cy="276999"/>
          </a:xfrm>
          <a:prstGeom prst="rect">
            <a:avLst/>
          </a:prstGeom>
          <a:noFill/>
        </p:spPr>
        <p:txBody>
          <a:bodyPr wrap="square" rtlCol="0">
            <a:spAutoFit/>
          </a:bodyPr>
          <a:lstStyle/>
          <a:p>
            <a:pPr algn="ctr"/>
            <a:r>
              <a:rPr lang="ja-JP" altLang="en-US" sz="1200" dirty="0" smtClean="0">
                <a:latin typeface="BIZ UDゴシック" panose="020B0400000000000000" pitchFamily="49" charset="-128"/>
                <a:ea typeface="BIZ UDゴシック" panose="020B0400000000000000" pitchFamily="49" charset="-128"/>
              </a:rPr>
              <a:t>公共トイレの洗浄水を</a:t>
            </a:r>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に。薬品を使わず</a:t>
            </a:r>
            <a:r>
              <a:rPr lang="ja-JP" altLang="en-US" sz="1200" dirty="0">
                <a:latin typeface="BIZ UDゴシック" panose="020B0400000000000000" pitchFamily="49" charset="-128"/>
                <a:ea typeface="BIZ UDゴシック" panose="020B0400000000000000" pitchFamily="49" charset="-128"/>
              </a:rPr>
              <a:t>水</a:t>
            </a:r>
            <a:r>
              <a:rPr lang="ja-JP" altLang="en-US" sz="1200" dirty="0" smtClean="0">
                <a:latin typeface="BIZ UDゴシック" panose="020B0400000000000000" pitchFamily="49" charset="-128"/>
                <a:ea typeface="BIZ UDゴシック" panose="020B0400000000000000" pitchFamily="49" charset="-128"/>
              </a:rPr>
              <a:t>と空気だけで尿石除去が可能です</a:t>
            </a:r>
            <a:r>
              <a:rPr lang="ja-JP" altLang="en-US" sz="1200" dirty="0">
                <a:latin typeface="BIZ UDゴシック" panose="020B0400000000000000" pitchFamily="49" charset="-128"/>
                <a:ea typeface="BIZ UDゴシック" panose="020B0400000000000000" pitchFamily="49" charset="-128"/>
              </a:rPr>
              <a:t>　</a:t>
            </a:r>
          </a:p>
        </p:txBody>
      </p:sp>
      <p:grpSp>
        <p:nvGrpSpPr>
          <p:cNvPr id="7" name="グループ化 6"/>
          <p:cNvGrpSpPr/>
          <p:nvPr/>
        </p:nvGrpSpPr>
        <p:grpSpPr>
          <a:xfrm>
            <a:off x="2271263" y="1573375"/>
            <a:ext cx="5293885" cy="1680010"/>
            <a:chOff x="1624148" y="1573375"/>
            <a:chExt cx="5293885" cy="1680010"/>
          </a:xfrm>
        </p:grpSpPr>
        <p:sp>
          <p:nvSpPr>
            <p:cNvPr id="21" name="テキスト ボックス 20">
              <a:extLst>
                <a:ext uri="{FF2B5EF4-FFF2-40B4-BE49-F238E27FC236}">
                  <a16:creationId xmlns:a16="http://schemas.microsoft.com/office/drawing/2014/main" id="{7926C8FD-7CF2-4BF2-B807-418908C3AA9E}"/>
                </a:ext>
              </a:extLst>
            </p:cNvPr>
            <p:cNvSpPr txBox="1"/>
            <p:nvPr/>
          </p:nvSpPr>
          <p:spPr>
            <a:xfrm>
              <a:off x="1624148" y="1573375"/>
              <a:ext cx="2867025" cy="369332"/>
            </a:xfrm>
            <a:prstGeom prst="rect">
              <a:avLst/>
            </a:prstGeom>
            <a:noFill/>
          </p:spPr>
          <p:txBody>
            <a:bodyPr wrap="square" rtlCol="0">
              <a:spAutoFit/>
            </a:bodyPr>
            <a:lstStyle/>
            <a:p>
              <a:pPr algn="ctr"/>
              <a:r>
                <a:rPr lang="ja-JP" altLang="en-US" dirty="0" smtClean="0">
                  <a:latin typeface="BIZ UDゴシック" panose="020B0400000000000000" pitchFamily="49" charset="-128"/>
                  <a:ea typeface="BIZ UDゴシック" panose="020B0400000000000000" pitchFamily="49" charset="-128"/>
                </a:rPr>
                <a:t>公共トイレの課題</a:t>
              </a:r>
              <a:r>
                <a:rPr lang="ja-JP" altLang="en-US" sz="1400" dirty="0">
                  <a:latin typeface="BIZ UDゴシック" panose="020B0400000000000000" pitchFamily="49" charset="-128"/>
                  <a:ea typeface="BIZ UDゴシック" panose="020B0400000000000000" pitchFamily="49" charset="-128"/>
                </a:rPr>
                <a:t>　</a:t>
              </a:r>
            </a:p>
          </p:txBody>
        </p:sp>
        <p:sp>
          <p:nvSpPr>
            <p:cNvPr id="22" name="テキスト ボックス 21">
              <a:extLst>
                <a:ext uri="{FF2B5EF4-FFF2-40B4-BE49-F238E27FC236}">
                  <a16:creationId xmlns:a16="http://schemas.microsoft.com/office/drawing/2014/main" id="{7926C8FD-7CF2-4BF2-B807-418908C3AA9E}"/>
                </a:ext>
              </a:extLst>
            </p:cNvPr>
            <p:cNvSpPr txBox="1"/>
            <p:nvPr/>
          </p:nvSpPr>
          <p:spPr>
            <a:xfrm>
              <a:off x="1811422" y="2053056"/>
              <a:ext cx="2492475" cy="1200329"/>
            </a:xfrm>
            <a:prstGeom prst="rect">
              <a:avLst/>
            </a:prstGeom>
            <a:noFill/>
          </p:spPr>
          <p:txBody>
            <a:bodyPr wrap="square" rtlCol="0">
              <a:spAutoFit/>
            </a:bodyPr>
            <a:lstStyle/>
            <a:p>
              <a:r>
                <a:rPr lang="ja-JP" altLang="en-US" sz="1200" dirty="0" smtClean="0">
                  <a:latin typeface="BIZ UDゴシック" panose="020B0400000000000000" pitchFamily="49" charset="-128"/>
                  <a:ea typeface="BIZ UDゴシック" panose="020B0400000000000000" pitchFamily="49" charset="-128"/>
                </a:rPr>
                <a:t>・　清掃員の人手不足</a:t>
              </a:r>
              <a:endParaRPr lang="en-US" altLang="ja-JP" sz="1200" dirty="0" smtClean="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　尿石除去剤による環境負荷</a:t>
              </a:r>
              <a:endParaRPr lang="en-US" altLang="ja-JP" sz="1200" dirty="0" smtClean="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　配管詰まりによる汚水の損害</a:t>
              </a:r>
              <a:endParaRPr lang="en-US" altLang="ja-JP" sz="1200" dirty="0" smtClean="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　復旧時の高コストな緊急工事</a:t>
              </a:r>
              <a:endParaRPr lang="en-US" altLang="ja-JP" sz="1200" dirty="0" smtClean="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lang="ja-JP" altLang="en-US" sz="1200" dirty="0" smtClean="0">
                  <a:latin typeface="BIZ UDゴシック" panose="020B0400000000000000" pitchFamily="49" charset="-128"/>
                  <a:ea typeface="BIZ UDゴシック" panose="020B0400000000000000" pitchFamily="49" charset="-128"/>
                </a:rPr>
                <a:t>清掃後もすぐに詰まりやすい</a:t>
              </a:r>
              <a:endParaRPr lang="en-US" altLang="ja-JP" sz="1200" dirty="0" smtClean="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　臭気</a:t>
              </a:r>
              <a:endParaRPr lang="ja-JP" altLang="en-US" sz="1200" dirty="0">
                <a:latin typeface="BIZ UDゴシック" panose="020B0400000000000000" pitchFamily="49" charset="-128"/>
                <a:ea typeface="BIZ UDゴシック" panose="020B0400000000000000" pitchFamily="49" charset="-128"/>
              </a:endParaRPr>
            </a:p>
          </p:txBody>
        </p:sp>
        <p:pic>
          <p:nvPicPr>
            <p:cNvPr id="25" name="図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6897" y="1576745"/>
              <a:ext cx="2241136" cy="167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グループ化 8"/>
          <p:cNvGrpSpPr/>
          <p:nvPr/>
        </p:nvGrpSpPr>
        <p:grpSpPr>
          <a:xfrm>
            <a:off x="915562" y="4727625"/>
            <a:ext cx="8074874" cy="1346701"/>
            <a:chOff x="298692" y="4793766"/>
            <a:chExt cx="8074874" cy="1346701"/>
          </a:xfrm>
        </p:grpSpPr>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98692" y="4793767"/>
              <a:ext cx="2395383" cy="1346700"/>
            </a:xfrm>
            <a:prstGeom prst="rect">
              <a:avLst/>
            </a:prstGeom>
          </p:spPr>
        </p:pic>
        <p:pic>
          <p:nvPicPr>
            <p:cNvPr id="34" name="図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142267" y="4793767"/>
              <a:ext cx="2411074" cy="1346700"/>
            </a:xfrm>
            <a:prstGeom prst="rect">
              <a:avLst/>
            </a:prstGeom>
          </p:spPr>
        </p:pic>
        <p:pic>
          <p:nvPicPr>
            <p:cNvPr id="35" name="図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6001529" y="4793766"/>
              <a:ext cx="2372037" cy="1346699"/>
            </a:xfrm>
            <a:prstGeom prst="rect">
              <a:avLst/>
            </a:prstGeom>
          </p:spPr>
        </p:pic>
      </p:grpSp>
      <p:sp>
        <p:nvSpPr>
          <p:cNvPr id="8" name="正方形/長方形 7"/>
          <p:cNvSpPr/>
          <p:nvPr/>
        </p:nvSpPr>
        <p:spPr>
          <a:xfrm>
            <a:off x="2155127" y="1423619"/>
            <a:ext cx="5595746" cy="20279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7926C8FD-7CF2-4BF2-B807-418908C3AA9E}"/>
              </a:ext>
            </a:extLst>
          </p:cNvPr>
          <p:cNvSpPr txBox="1"/>
          <p:nvPr/>
        </p:nvSpPr>
        <p:spPr>
          <a:xfrm>
            <a:off x="435137" y="3659281"/>
            <a:ext cx="9035726" cy="369332"/>
          </a:xfrm>
          <a:prstGeom prst="rect">
            <a:avLst/>
          </a:prstGeom>
          <a:noFill/>
        </p:spPr>
        <p:txBody>
          <a:bodyPr wrap="square" rtlCol="0">
            <a:spAutoFit/>
          </a:bodyPr>
          <a:lstStyle/>
          <a:p>
            <a:pPr algn="ctr"/>
            <a:r>
              <a:rPr lang="ja-JP" altLang="en-US" b="1" dirty="0" smtClean="0">
                <a:latin typeface="BIZ UDゴシック" panose="020B0400000000000000" pitchFamily="49" charset="-128"/>
                <a:ea typeface="BIZ UDゴシック" panose="020B0400000000000000" pitchFamily="49" charset="-128"/>
              </a:rPr>
              <a:t>駅</a:t>
            </a:r>
            <a:r>
              <a:rPr lang="ja-JP" altLang="en-US" b="1" dirty="0">
                <a:latin typeface="BIZ UDゴシック" panose="020B0400000000000000" pitchFamily="49" charset="-128"/>
                <a:ea typeface="BIZ UDゴシック" panose="020B0400000000000000" pitchFamily="49" charset="-128"/>
              </a:rPr>
              <a:t>構</a:t>
            </a:r>
            <a:r>
              <a:rPr lang="ja-JP" altLang="en-US" b="1" dirty="0" smtClean="0">
                <a:latin typeface="BIZ UDゴシック" panose="020B0400000000000000" pitchFamily="49" charset="-128"/>
                <a:ea typeface="BIZ UDゴシック" panose="020B0400000000000000" pitchFamily="49" charset="-128"/>
              </a:rPr>
              <a:t>内トイレでのトライアル結果</a:t>
            </a:r>
            <a:r>
              <a:rPr lang="ja-JP" altLang="en-US" dirty="0">
                <a:latin typeface="BIZ UDゴシック" panose="020B0400000000000000" pitchFamily="49" charset="-128"/>
                <a:ea typeface="BIZ UDゴシック" panose="020B0400000000000000" pitchFamily="49" charset="-128"/>
              </a:rPr>
              <a:t>　</a:t>
            </a:r>
          </a:p>
        </p:txBody>
      </p:sp>
      <p:sp>
        <p:nvSpPr>
          <p:cNvPr id="44" name="テキスト ボックス 43">
            <a:extLst>
              <a:ext uri="{FF2B5EF4-FFF2-40B4-BE49-F238E27FC236}">
                <a16:creationId xmlns:a16="http://schemas.microsoft.com/office/drawing/2014/main" id="{7926C8FD-7CF2-4BF2-B807-418908C3AA9E}"/>
              </a:ext>
            </a:extLst>
          </p:cNvPr>
          <p:cNvSpPr txBox="1"/>
          <p:nvPr/>
        </p:nvSpPr>
        <p:spPr>
          <a:xfrm>
            <a:off x="435137" y="4010358"/>
            <a:ext cx="9035726" cy="276999"/>
          </a:xfrm>
          <a:prstGeom prst="rect">
            <a:avLst/>
          </a:prstGeom>
          <a:noFill/>
        </p:spPr>
        <p:txBody>
          <a:bodyPr wrap="square" rtlCol="0">
            <a:spAutoFit/>
          </a:bodyPr>
          <a:lstStyle/>
          <a:p>
            <a:pPr algn="ctr"/>
            <a:r>
              <a:rPr lang="ja-JP" altLang="en-US" sz="1200" dirty="0">
                <a:latin typeface="BIZ UDゴシック" panose="020B0400000000000000" pitchFamily="49" charset="-128"/>
                <a:ea typeface="BIZ UDゴシック" panose="020B0400000000000000" pitchFamily="49" charset="-128"/>
              </a:rPr>
              <a:t>マルヤマ</a:t>
            </a:r>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ポンプを設置し、管内カメラで経過観察</a:t>
            </a:r>
            <a:endParaRPr lang="ja-JP" altLang="en-US" sz="1200" dirty="0">
              <a:latin typeface="BIZ UDゴシック" panose="020B0400000000000000" pitchFamily="49" charset="-128"/>
              <a:ea typeface="BIZ UDゴシック" panose="020B0400000000000000" pitchFamily="49" charset="-128"/>
            </a:endParaRPr>
          </a:p>
        </p:txBody>
      </p:sp>
      <p:sp>
        <p:nvSpPr>
          <p:cNvPr id="45" name="テキスト ボックス 44">
            <a:extLst>
              <a:ext uri="{FF2B5EF4-FFF2-40B4-BE49-F238E27FC236}">
                <a16:creationId xmlns:a16="http://schemas.microsoft.com/office/drawing/2014/main" id="{7926C8FD-7CF2-4BF2-B807-418908C3AA9E}"/>
              </a:ext>
            </a:extLst>
          </p:cNvPr>
          <p:cNvSpPr txBox="1"/>
          <p:nvPr/>
        </p:nvSpPr>
        <p:spPr>
          <a:xfrm>
            <a:off x="915561" y="4442585"/>
            <a:ext cx="2395384" cy="276999"/>
          </a:xfrm>
          <a:prstGeom prst="rect">
            <a:avLst/>
          </a:prstGeom>
          <a:noFill/>
        </p:spPr>
        <p:txBody>
          <a:bodyPr wrap="square" rtlCol="0">
            <a:spAutoFit/>
          </a:bodyPr>
          <a:lstStyle/>
          <a:p>
            <a:pPr algn="ctr"/>
            <a:r>
              <a:rPr lang="ja-JP" altLang="en-US" sz="1200" dirty="0" smtClean="0">
                <a:latin typeface="BIZ UDゴシック" panose="020B0400000000000000" pitchFamily="49" charset="-128"/>
                <a:ea typeface="BIZ UDゴシック" panose="020B0400000000000000" pitchFamily="49" charset="-128"/>
              </a:rPr>
              <a:t>ポンプ設置前</a:t>
            </a:r>
            <a:endParaRPr lang="ja-JP" altLang="en-US" sz="1200" dirty="0">
              <a:latin typeface="BIZ UDゴシック" panose="020B0400000000000000" pitchFamily="49" charset="-128"/>
              <a:ea typeface="BIZ UDゴシック" panose="020B0400000000000000" pitchFamily="49" charset="-128"/>
            </a:endParaRPr>
          </a:p>
        </p:txBody>
      </p:sp>
      <p:sp>
        <p:nvSpPr>
          <p:cNvPr id="46" name="テキスト ボックス 45">
            <a:extLst>
              <a:ext uri="{FF2B5EF4-FFF2-40B4-BE49-F238E27FC236}">
                <a16:creationId xmlns:a16="http://schemas.microsoft.com/office/drawing/2014/main" id="{7926C8FD-7CF2-4BF2-B807-418908C3AA9E}"/>
              </a:ext>
            </a:extLst>
          </p:cNvPr>
          <p:cNvSpPr txBox="1"/>
          <p:nvPr/>
        </p:nvSpPr>
        <p:spPr>
          <a:xfrm>
            <a:off x="3774827" y="4442585"/>
            <a:ext cx="2395384" cy="276999"/>
          </a:xfrm>
          <a:prstGeom prst="rect">
            <a:avLst/>
          </a:prstGeom>
          <a:noFill/>
        </p:spPr>
        <p:txBody>
          <a:bodyPr wrap="square" rtlCol="0">
            <a:spAutoFit/>
          </a:bodyPr>
          <a:lstStyle/>
          <a:p>
            <a:pPr algn="ctr"/>
            <a:r>
              <a:rPr lang="ja-JP" altLang="en-US" sz="1200" dirty="0" smtClean="0">
                <a:latin typeface="BIZ UDゴシック" panose="020B0400000000000000" pitchFamily="49" charset="-128"/>
                <a:ea typeface="BIZ UDゴシック" panose="020B0400000000000000" pitchFamily="49" charset="-128"/>
              </a:rPr>
              <a:t>設置から２週間</a:t>
            </a:r>
            <a:endParaRPr lang="ja-JP" altLang="en-US" sz="1200" dirty="0">
              <a:latin typeface="BIZ UDゴシック" panose="020B0400000000000000" pitchFamily="49" charset="-128"/>
              <a:ea typeface="BIZ UDゴシック" panose="020B0400000000000000" pitchFamily="49" charset="-128"/>
            </a:endParaRPr>
          </a:p>
        </p:txBody>
      </p:sp>
      <p:sp>
        <p:nvSpPr>
          <p:cNvPr id="47" name="テキスト ボックス 46">
            <a:extLst>
              <a:ext uri="{FF2B5EF4-FFF2-40B4-BE49-F238E27FC236}">
                <a16:creationId xmlns:a16="http://schemas.microsoft.com/office/drawing/2014/main" id="{7926C8FD-7CF2-4BF2-B807-418908C3AA9E}"/>
              </a:ext>
            </a:extLst>
          </p:cNvPr>
          <p:cNvSpPr txBox="1"/>
          <p:nvPr/>
        </p:nvSpPr>
        <p:spPr>
          <a:xfrm>
            <a:off x="6634093" y="4442585"/>
            <a:ext cx="2395384" cy="276999"/>
          </a:xfrm>
          <a:prstGeom prst="rect">
            <a:avLst/>
          </a:prstGeom>
          <a:noFill/>
        </p:spPr>
        <p:txBody>
          <a:bodyPr wrap="square" rtlCol="0">
            <a:spAutoFit/>
          </a:bodyPr>
          <a:lstStyle/>
          <a:p>
            <a:pPr algn="ctr"/>
            <a:r>
              <a:rPr lang="ja-JP" altLang="en-US" sz="1200" dirty="0" smtClean="0">
                <a:latin typeface="BIZ UDゴシック" panose="020B0400000000000000" pitchFamily="49" charset="-128"/>
                <a:ea typeface="BIZ UDゴシック" panose="020B0400000000000000" pitchFamily="49" charset="-128"/>
              </a:rPr>
              <a:t>設置から</a:t>
            </a:r>
            <a:r>
              <a:rPr lang="ja-JP" altLang="en-US" sz="1200" dirty="0">
                <a:latin typeface="BIZ UDゴシック" panose="020B0400000000000000" pitchFamily="49" charset="-128"/>
                <a:ea typeface="BIZ UDゴシック" panose="020B0400000000000000" pitchFamily="49" charset="-128"/>
              </a:rPr>
              <a:t>３</a:t>
            </a:r>
            <a:r>
              <a:rPr lang="ja-JP" altLang="en-US" sz="1200" dirty="0" smtClean="0">
                <a:latin typeface="BIZ UDゴシック" panose="020B0400000000000000" pitchFamily="49" charset="-128"/>
                <a:ea typeface="BIZ UDゴシック" panose="020B0400000000000000" pitchFamily="49" charset="-128"/>
              </a:rPr>
              <a:t>週間</a:t>
            </a:r>
            <a:endParaRPr lang="ja-JP" altLang="en-US" sz="1200" dirty="0">
              <a:latin typeface="BIZ UDゴシック" panose="020B0400000000000000" pitchFamily="49" charset="-128"/>
              <a:ea typeface="BIZ UDゴシック" panose="020B0400000000000000" pitchFamily="49" charset="-128"/>
            </a:endParaRPr>
          </a:p>
        </p:txBody>
      </p:sp>
      <p:sp>
        <p:nvSpPr>
          <p:cNvPr id="12" name="山形 11"/>
          <p:cNvSpPr/>
          <p:nvPr/>
        </p:nvSpPr>
        <p:spPr>
          <a:xfrm>
            <a:off x="3395859" y="5104396"/>
            <a:ext cx="293491" cy="584327"/>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山形 60"/>
          <p:cNvSpPr/>
          <p:nvPr/>
        </p:nvSpPr>
        <p:spPr>
          <a:xfrm>
            <a:off x="6247560" y="5104396"/>
            <a:ext cx="293491" cy="584327"/>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62" name="直線コネクタ 61"/>
          <p:cNvCxnSpPr/>
          <p:nvPr/>
        </p:nvCxnSpPr>
        <p:spPr>
          <a:xfrm>
            <a:off x="2801778" y="1912856"/>
            <a:ext cx="1815465" cy="0"/>
          </a:xfrm>
          <a:prstGeom prst="line">
            <a:avLst/>
          </a:prstGeom>
          <a:ln w="28575">
            <a:solidFill>
              <a:srgbClr val="FBAD2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926C8FD-7CF2-4BF2-B807-418908C3AA9E}"/>
              </a:ext>
            </a:extLst>
          </p:cNvPr>
          <p:cNvSpPr txBox="1"/>
          <p:nvPr/>
        </p:nvSpPr>
        <p:spPr>
          <a:xfrm>
            <a:off x="435137" y="6247398"/>
            <a:ext cx="9035726" cy="338554"/>
          </a:xfrm>
          <a:prstGeom prst="rect">
            <a:avLst/>
          </a:prstGeom>
          <a:noFill/>
        </p:spPr>
        <p:txBody>
          <a:bodyPr wrap="square" rtlCol="0">
            <a:spAutoFit/>
          </a:bodyPr>
          <a:lstStyle/>
          <a:p>
            <a:pPr algn="ctr"/>
            <a:r>
              <a:rPr lang="ja-JP" altLang="en-US" sz="1600" b="1" dirty="0" smtClean="0">
                <a:latin typeface="BIZ UDゴシック" panose="020B0400000000000000" pitchFamily="49" charset="-128"/>
                <a:ea typeface="BIZ UDゴシック" panose="020B0400000000000000" pitchFamily="49" charset="-128"/>
              </a:rPr>
              <a:t>尿石が脆くなり、配管表面が露出</a:t>
            </a:r>
            <a:endParaRPr lang="ja-JP" altLang="en-US" sz="16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114951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7926C8FD-7CF2-4BF2-B807-418908C3AA9E}"/>
              </a:ext>
            </a:extLst>
          </p:cNvPr>
          <p:cNvSpPr txBox="1"/>
          <p:nvPr/>
        </p:nvSpPr>
        <p:spPr>
          <a:xfrm>
            <a:off x="1" y="190875"/>
            <a:ext cx="9906000" cy="400110"/>
          </a:xfrm>
          <a:prstGeom prst="rect">
            <a:avLst/>
          </a:prstGeom>
          <a:solidFill>
            <a:srgbClr val="002060"/>
          </a:solidFill>
        </p:spPr>
        <p:txBody>
          <a:bodyPr wrap="square" rtlCol="0">
            <a:spAutoFit/>
          </a:bodyPr>
          <a:lstStyle/>
          <a:p>
            <a:pPr algn="ctr"/>
            <a:r>
              <a:rPr lang="ja-JP" altLang="en-US" sz="2000" dirty="0">
                <a:solidFill>
                  <a:schemeClr val="bg1"/>
                </a:solidFill>
                <a:latin typeface="BIZ UDゴシック" panose="020B0400000000000000" pitchFamily="49" charset="-128"/>
                <a:ea typeface="BIZ UDゴシック" panose="020B0400000000000000" pitchFamily="49" charset="-128"/>
              </a:rPr>
              <a:t>活用</a:t>
            </a:r>
            <a:r>
              <a:rPr lang="ja-JP" altLang="en-US" sz="2000" dirty="0" smtClean="0">
                <a:solidFill>
                  <a:schemeClr val="bg1"/>
                </a:solidFill>
                <a:latin typeface="BIZ UDゴシック" panose="020B0400000000000000" pitchFamily="49" charset="-128"/>
                <a:ea typeface="BIZ UDゴシック" panose="020B0400000000000000" pitchFamily="49" charset="-128"/>
              </a:rPr>
              <a:t>事例集</a:t>
            </a:r>
            <a:endParaRPr lang="ja-JP" altLang="en-US" sz="2000" dirty="0">
              <a:solidFill>
                <a:schemeClr val="bg1"/>
              </a:solidFill>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fld id="{B8993390-9E2F-4514-8EE3-B9D48A849013}" type="slidenum">
              <a:rPr kumimoji="1" lang="ja-JP" altLang="en-US" smtClean="0"/>
              <a:t>2</a:t>
            </a:fld>
            <a:endParaRPr kumimoji="1" lang="ja-JP" altLang="en-US"/>
          </a:p>
        </p:txBody>
      </p:sp>
      <p:sp>
        <p:nvSpPr>
          <p:cNvPr id="42" name="テキスト ボックス 41">
            <a:extLst>
              <a:ext uri="{FF2B5EF4-FFF2-40B4-BE49-F238E27FC236}">
                <a16:creationId xmlns:a16="http://schemas.microsoft.com/office/drawing/2014/main" id="{7926C8FD-7CF2-4BF2-B807-418908C3AA9E}"/>
              </a:ext>
            </a:extLst>
          </p:cNvPr>
          <p:cNvSpPr txBox="1"/>
          <p:nvPr/>
        </p:nvSpPr>
        <p:spPr>
          <a:xfrm>
            <a:off x="435137" y="1276983"/>
            <a:ext cx="9035726" cy="369332"/>
          </a:xfrm>
          <a:prstGeom prst="rect">
            <a:avLst/>
          </a:prstGeom>
          <a:noFill/>
        </p:spPr>
        <p:txBody>
          <a:bodyPr wrap="square" rtlCol="0">
            <a:spAutoFit/>
          </a:bodyPr>
          <a:lstStyle/>
          <a:p>
            <a:pPr algn="ctr"/>
            <a:r>
              <a:rPr lang="ja-JP" altLang="en-US" b="1" dirty="0" smtClean="0">
                <a:latin typeface="BIZ UDゴシック" panose="020B0400000000000000" pitchFamily="49" charset="-128"/>
                <a:ea typeface="BIZ UDゴシック" panose="020B0400000000000000" pitchFamily="49" charset="-128"/>
              </a:rPr>
              <a:t>某ターミナル男子トイレでのトライアル結果</a:t>
            </a:r>
            <a:r>
              <a:rPr lang="ja-JP" altLang="en-US" dirty="0">
                <a:latin typeface="BIZ UDゴシック" panose="020B0400000000000000" pitchFamily="49" charset="-128"/>
                <a:ea typeface="BIZ UDゴシック" panose="020B0400000000000000" pitchFamily="49" charset="-128"/>
              </a:rPr>
              <a:t>　</a:t>
            </a:r>
          </a:p>
        </p:txBody>
      </p:sp>
      <p:sp>
        <p:nvSpPr>
          <p:cNvPr id="49" name="テキスト ボックス 48">
            <a:extLst>
              <a:ext uri="{FF2B5EF4-FFF2-40B4-BE49-F238E27FC236}">
                <a16:creationId xmlns:a16="http://schemas.microsoft.com/office/drawing/2014/main" id="{7926C8FD-7CF2-4BF2-B807-418908C3AA9E}"/>
              </a:ext>
            </a:extLst>
          </p:cNvPr>
          <p:cNvSpPr txBox="1"/>
          <p:nvPr/>
        </p:nvSpPr>
        <p:spPr>
          <a:xfrm>
            <a:off x="435137" y="1619834"/>
            <a:ext cx="9035726" cy="276999"/>
          </a:xfrm>
          <a:prstGeom prst="rect">
            <a:avLst/>
          </a:prstGeom>
          <a:noFill/>
        </p:spPr>
        <p:txBody>
          <a:bodyPr wrap="square" rtlCol="0">
            <a:spAutoFit/>
          </a:bodyPr>
          <a:lstStyle/>
          <a:p>
            <a:pPr algn="ctr"/>
            <a:r>
              <a:rPr lang="ja-JP" altLang="en-US" sz="1200" dirty="0">
                <a:latin typeface="BIZ UDゴシック" panose="020B0400000000000000" pitchFamily="49" charset="-128"/>
                <a:ea typeface="BIZ UDゴシック" panose="020B0400000000000000" pitchFamily="49" charset="-128"/>
              </a:rPr>
              <a:t>マルヤマ</a:t>
            </a:r>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ポンプを設置し、管内カメラで経過観察</a:t>
            </a:r>
            <a:endParaRPr lang="ja-JP" altLang="en-US" sz="1200" dirty="0">
              <a:latin typeface="BIZ UDゴシック" panose="020B0400000000000000" pitchFamily="49" charset="-128"/>
              <a:ea typeface="BIZ UDゴシック" panose="020B0400000000000000" pitchFamily="49" charset="-128"/>
            </a:endParaRPr>
          </a:p>
        </p:txBody>
      </p:sp>
      <p:sp>
        <p:nvSpPr>
          <p:cNvPr id="50" name="角丸四角形 49"/>
          <p:cNvSpPr/>
          <p:nvPr/>
        </p:nvSpPr>
        <p:spPr>
          <a:xfrm>
            <a:off x="271463" y="696835"/>
            <a:ext cx="1528781" cy="58014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7926C8FD-7CF2-4BF2-B807-418908C3AA9E}"/>
              </a:ext>
            </a:extLst>
          </p:cNvPr>
          <p:cNvSpPr txBox="1"/>
          <p:nvPr/>
        </p:nvSpPr>
        <p:spPr>
          <a:xfrm>
            <a:off x="271463" y="717115"/>
            <a:ext cx="1528781" cy="523220"/>
          </a:xfrm>
          <a:prstGeom prst="rect">
            <a:avLst/>
          </a:prstGeom>
          <a:noFill/>
          <a:ln>
            <a:noFill/>
          </a:ln>
        </p:spPr>
        <p:txBody>
          <a:bodyPr wrap="square" rtlCol="0">
            <a:spAutoFit/>
          </a:bodyPr>
          <a:lstStyle/>
          <a:p>
            <a:pPr algn="ctr"/>
            <a:r>
              <a:rPr lang="ja-JP" altLang="en-US" sz="2800" dirty="0" smtClean="0">
                <a:solidFill>
                  <a:srgbClr val="002060"/>
                </a:solidFill>
                <a:latin typeface="BIZ UDゴシック" panose="020B0400000000000000" pitchFamily="49" charset="-128"/>
                <a:ea typeface="BIZ UDゴシック" panose="020B0400000000000000" pitchFamily="49" charset="-128"/>
              </a:rPr>
              <a:t>洗　浄</a:t>
            </a:r>
            <a:r>
              <a:rPr lang="ja-JP" altLang="en-US" sz="2800" dirty="0">
                <a:latin typeface="BIZ UDゴシック" panose="020B0400000000000000" pitchFamily="49" charset="-128"/>
                <a:ea typeface="BIZ UDゴシック" panose="020B0400000000000000" pitchFamily="49" charset="-128"/>
              </a:rPr>
              <a:t>　</a:t>
            </a:r>
          </a:p>
        </p:txBody>
      </p:sp>
      <p:sp>
        <p:nvSpPr>
          <p:cNvPr id="52" name="テキスト ボックス 51">
            <a:extLst>
              <a:ext uri="{FF2B5EF4-FFF2-40B4-BE49-F238E27FC236}">
                <a16:creationId xmlns:a16="http://schemas.microsoft.com/office/drawing/2014/main" id="{7926C8FD-7CF2-4BF2-B807-418908C3AA9E}"/>
              </a:ext>
            </a:extLst>
          </p:cNvPr>
          <p:cNvSpPr txBox="1"/>
          <p:nvPr/>
        </p:nvSpPr>
        <p:spPr>
          <a:xfrm>
            <a:off x="435137" y="644800"/>
            <a:ext cx="9035726" cy="442429"/>
          </a:xfrm>
          <a:prstGeom prst="rect">
            <a:avLst/>
          </a:prstGeom>
          <a:noFill/>
        </p:spPr>
        <p:txBody>
          <a:bodyPr wrap="square" rtlCol="0">
            <a:spAutoFit/>
          </a:bodyPr>
          <a:lstStyle/>
          <a:p>
            <a:pPr algn="ctr"/>
            <a:r>
              <a:rPr lang="ja-JP" altLang="en-US" sz="2275" dirty="0" smtClean="0">
                <a:latin typeface="BIZ UDゴシック" panose="020B0400000000000000" pitchFamily="49" charset="-128"/>
                <a:ea typeface="BIZ UDゴシック" panose="020B0400000000000000" pitchFamily="49" charset="-128"/>
              </a:rPr>
              <a:t>尿石除去</a:t>
            </a:r>
            <a:r>
              <a:rPr lang="ja-JP" altLang="en-US" sz="2275" dirty="0">
                <a:latin typeface="BIZ UDゴシック" panose="020B0400000000000000" pitchFamily="49" charset="-128"/>
                <a:ea typeface="BIZ UDゴシック" panose="020B0400000000000000" pitchFamily="49" charset="-128"/>
              </a:rPr>
              <a:t>　</a:t>
            </a:r>
          </a:p>
        </p:txBody>
      </p:sp>
      <p:pic>
        <p:nvPicPr>
          <p:cNvPr id="27" name="図 26">
            <a:extLst>
              <a:ext uri="{FF2B5EF4-FFF2-40B4-BE49-F238E27FC236}">
                <a16:creationId xmlns:a16="http://schemas.microsoft.com/office/drawing/2014/main" id="{0E14F37E-0051-46E5-99AC-77746981C1D7}"/>
              </a:ext>
            </a:extLst>
          </p:cNvPr>
          <p:cNvPicPr>
            <a:picLocks noChangeAspect="1"/>
          </p:cNvPicPr>
          <p:nvPr/>
        </p:nvPicPr>
        <p:blipFill>
          <a:blip r:embed="rId3"/>
          <a:stretch>
            <a:fillRect/>
          </a:stretch>
        </p:blipFill>
        <p:spPr>
          <a:xfrm>
            <a:off x="835455" y="2309906"/>
            <a:ext cx="2295443" cy="1875931"/>
          </a:xfrm>
          <a:prstGeom prst="rect">
            <a:avLst/>
          </a:prstGeom>
        </p:spPr>
      </p:pic>
      <p:pic>
        <p:nvPicPr>
          <p:cNvPr id="28" name="図 27">
            <a:extLst>
              <a:ext uri="{FF2B5EF4-FFF2-40B4-BE49-F238E27FC236}">
                <a16:creationId xmlns:a16="http://schemas.microsoft.com/office/drawing/2014/main" id="{CC012BBE-5E10-45B9-B367-BE26B4E7ABA1}"/>
              </a:ext>
            </a:extLst>
          </p:cNvPr>
          <p:cNvPicPr>
            <a:picLocks noChangeAspect="1"/>
          </p:cNvPicPr>
          <p:nvPr/>
        </p:nvPicPr>
        <p:blipFill>
          <a:blip r:embed="rId4"/>
          <a:stretch>
            <a:fillRect/>
          </a:stretch>
        </p:blipFill>
        <p:spPr>
          <a:xfrm>
            <a:off x="4406786" y="2306324"/>
            <a:ext cx="1437275" cy="1860594"/>
          </a:xfrm>
          <a:prstGeom prst="rect">
            <a:avLst/>
          </a:prstGeom>
        </p:spPr>
      </p:pic>
      <p:pic>
        <p:nvPicPr>
          <p:cNvPr id="29" name="図 28">
            <a:extLst>
              <a:ext uri="{FF2B5EF4-FFF2-40B4-BE49-F238E27FC236}">
                <a16:creationId xmlns:a16="http://schemas.microsoft.com/office/drawing/2014/main" id="{CB2F2244-CA2E-4A72-97F1-103F55DB73BD}"/>
              </a:ext>
            </a:extLst>
          </p:cNvPr>
          <p:cNvPicPr>
            <a:picLocks noChangeAspect="1"/>
          </p:cNvPicPr>
          <p:nvPr/>
        </p:nvPicPr>
        <p:blipFill>
          <a:blip r:embed="rId5"/>
          <a:stretch>
            <a:fillRect/>
          </a:stretch>
        </p:blipFill>
        <p:spPr>
          <a:xfrm>
            <a:off x="835455" y="4458489"/>
            <a:ext cx="2295443" cy="1837932"/>
          </a:xfrm>
          <a:prstGeom prst="rect">
            <a:avLst/>
          </a:prstGeom>
        </p:spPr>
      </p:pic>
      <p:pic>
        <p:nvPicPr>
          <p:cNvPr id="30" name="図 29">
            <a:extLst>
              <a:ext uri="{FF2B5EF4-FFF2-40B4-BE49-F238E27FC236}">
                <a16:creationId xmlns:a16="http://schemas.microsoft.com/office/drawing/2014/main" id="{B86FFF19-2812-496D-87FF-E60A1C6858F8}"/>
              </a:ext>
            </a:extLst>
          </p:cNvPr>
          <p:cNvPicPr>
            <a:picLocks noChangeAspect="1"/>
          </p:cNvPicPr>
          <p:nvPr/>
        </p:nvPicPr>
        <p:blipFill>
          <a:blip r:embed="rId6"/>
          <a:stretch>
            <a:fillRect/>
          </a:stretch>
        </p:blipFill>
        <p:spPr>
          <a:xfrm>
            <a:off x="4406786" y="4458489"/>
            <a:ext cx="1437275" cy="1837932"/>
          </a:xfrm>
          <a:prstGeom prst="rect">
            <a:avLst/>
          </a:prstGeom>
        </p:spPr>
      </p:pic>
      <p:sp>
        <p:nvSpPr>
          <p:cNvPr id="33" name="テキスト ボックス 32">
            <a:extLst>
              <a:ext uri="{FF2B5EF4-FFF2-40B4-BE49-F238E27FC236}">
                <a16:creationId xmlns:a16="http://schemas.microsoft.com/office/drawing/2014/main" id="{7926C8FD-7CF2-4BF2-B807-418908C3AA9E}"/>
              </a:ext>
            </a:extLst>
          </p:cNvPr>
          <p:cNvSpPr txBox="1"/>
          <p:nvPr/>
        </p:nvSpPr>
        <p:spPr>
          <a:xfrm>
            <a:off x="835455" y="2016669"/>
            <a:ext cx="2295443" cy="276999"/>
          </a:xfrm>
          <a:prstGeom prst="rect">
            <a:avLst/>
          </a:prstGeom>
          <a:noFill/>
        </p:spPr>
        <p:txBody>
          <a:bodyPr wrap="square" rtlCol="0">
            <a:spAutoFit/>
          </a:bodyPr>
          <a:lstStyle/>
          <a:p>
            <a:pPr algn="ctr"/>
            <a:r>
              <a:rPr lang="ja-JP" altLang="en-US" sz="1200" dirty="0" smtClean="0">
                <a:latin typeface="BIZ UDゴシック" panose="020B0400000000000000" pitchFamily="49" charset="-128"/>
                <a:ea typeface="BIZ UDゴシック" panose="020B0400000000000000" pitchFamily="49" charset="-128"/>
              </a:rPr>
              <a:t>ポンプ設置前</a:t>
            </a:r>
            <a:endParaRPr lang="ja-JP" altLang="en-US" sz="1200" dirty="0">
              <a:latin typeface="BIZ UDゴシック" panose="020B0400000000000000" pitchFamily="49" charset="-128"/>
              <a:ea typeface="BIZ UDゴシック" panose="020B0400000000000000" pitchFamily="49" charset="-128"/>
            </a:endParaRPr>
          </a:p>
        </p:txBody>
      </p:sp>
      <p:sp>
        <p:nvSpPr>
          <p:cNvPr id="41" name="テキスト ボックス 40">
            <a:extLst>
              <a:ext uri="{FF2B5EF4-FFF2-40B4-BE49-F238E27FC236}">
                <a16:creationId xmlns:a16="http://schemas.microsoft.com/office/drawing/2014/main" id="{7926C8FD-7CF2-4BF2-B807-418908C3AA9E}"/>
              </a:ext>
            </a:extLst>
          </p:cNvPr>
          <p:cNvSpPr txBox="1"/>
          <p:nvPr/>
        </p:nvSpPr>
        <p:spPr>
          <a:xfrm>
            <a:off x="4406786" y="2016669"/>
            <a:ext cx="1437275" cy="276999"/>
          </a:xfrm>
          <a:prstGeom prst="rect">
            <a:avLst/>
          </a:prstGeom>
          <a:noFill/>
        </p:spPr>
        <p:txBody>
          <a:bodyPr wrap="square" rtlCol="0">
            <a:spAutoFit/>
          </a:bodyPr>
          <a:lstStyle/>
          <a:p>
            <a:pPr algn="ctr"/>
            <a:r>
              <a:rPr lang="ja-JP" altLang="en-US" sz="1200" dirty="0" smtClean="0">
                <a:latin typeface="BIZ UDゴシック" panose="020B0400000000000000" pitchFamily="49" charset="-128"/>
                <a:ea typeface="BIZ UDゴシック" panose="020B0400000000000000" pitchFamily="49" charset="-128"/>
              </a:rPr>
              <a:t>設置から</a:t>
            </a:r>
            <a:r>
              <a:rPr lang="en-US" altLang="ja-JP" sz="1200" dirty="0" smtClean="0">
                <a:latin typeface="BIZ UDゴシック" panose="020B0400000000000000" pitchFamily="49" charset="-128"/>
                <a:ea typeface="BIZ UDゴシック" panose="020B0400000000000000" pitchFamily="49" charset="-128"/>
              </a:rPr>
              <a:t>4</a:t>
            </a:r>
            <a:r>
              <a:rPr lang="ja-JP" altLang="en-US" sz="1200" dirty="0" smtClean="0">
                <a:latin typeface="BIZ UDゴシック" panose="020B0400000000000000" pitchFamily="49" charset="-128"/>
                <a:ea typeface="BIZ UDゴシック" panose="020B0400000000000000" pitchFamily="49" charset="-128"/>
              </a:rPr>
              <a:t>週間</a:t>
            </a:r>
            <a:endParaRPr lang="ja-JP" altLang="en-US" sz="1200" dirty="0">
              <a:latin typeface="BIZ UDゴシック" panose="020B0400000000000000" pitchFamily="49" charset="-128"/>
              <a:ea typeface="BIZ UDゴシック" panose="020B0400000000000000" pitchFamily="49" charset="-128"/>
            </a:endParaRPr>
          </a:p>
        </p:txBody>
      </p:sp>
      <p:sp>
        <p:nvSpPr>
          <p:cNvPr id="43" name="山形 42"/>
          <p:cNvSpPr/>
          <p:nvPr/>
        </p:nvSpPr>
        <p:spPr>
          <a:xfrm>
            <a:off x="3457454" y="2616662"/>
            <a:ext cx="622776" cy="1239918"/>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8" name="山形 47"/>
          <p:cNvSpPr/>
          <p:nvPr/>
        </p:nvSpPr>
        <p:spPr>
          <a:xfrm>
            <a:off x="3457454" y="4757496"/>
            <a:ext cx="622776" cy="1239918"/>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5" name="図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6178" y="3085613"/>
            <a:ext cx="2500446" cy="1617935"/>
          </a:xfrm>
          <a:prstGeom prst="rect">
            <a:avLst/>
          </a:prstGeom>
        </p:spPr>
      </p:pic>
      <p:sp>
        <p:nvSpPr>
          <p:cNvPr id="21" name="テキスト ボックス 20">
            <a:extLst>
              <a:ext uri="{FF2B5EF4-FFF2-40B4-BE49-F238E27FC236}">
                <a16:creationId xmlns:a16="http://schemas.microsoft.com/office/drawing/2014/main" id="{7926C8FD-7CF2-4BF2-B807-418908C3AA9E}"/>
              </a:ext>
            </a:extLst>
          </p:cNvPr>
          <p:cNvSpPr txBox="1"/>
          <p:nvPr/>
        </p:nvSpPr>
        <p:spPr>
          <a:xfrm>
            <a:off x="6806181" y="4810558"/>
            <a:ext cx="2535970" cy="461665"/>
          </a:xfrm>
          <a:prstGeom prst="rect">
            <a:avLst/>
          </a:prstGeom>
          <a:noFill/>
        </p:spPr>
        <p:txBody>
          <a:bodyPr wrap="square" rtlCol="0">
            <a:spAutoFit/>
          </a:bodyPr>
          <a:lstStyle/>
          <a:p>
            <a:pPr algn="ctr"/>
            <a:r>
              <a:rPr lang="ja-JP" altLang="en-US" sz="1200" dirty="0" smtClean="0">
                <a:latin typeface="BIZ UDゴシック" panose="020B0400000000000000" pitchFamily="49" charset="-128"/>
                <a:ea typeface="BIZ UDゴシック" panose="020B0400000000000000" pitchFamily="49" charset="-128"/>
              </a:rPr>
              <a:t>洗浄水の配管にバイパスを組み</a:t>
            </a:r>
            <a:endParaRPr lang="en-US" altLang="ja-JP" sz="1200" dirty="0" smtClean="0">
              <a:latin typeface="BIZ UDゴシック" panose="020B0400000000000000" pitchFamily="49" charset="-128"/>
              <a:ea typeface="BIZ UDゴシック" panose="020B0400000000000000" pitchFamily="49" charset="-128"/>
            </a:endParaRPr>
          </a:p>
          <a:p>
            <a:pPr algn="ctr"/>
            <a:r>
              <a:rPr lang="ja-JP" altLang="en-US" sz="1200" dirty="0" smtClean="0">
                <a:latin typeface="BIZ UDゴシック" panose="020B0400000000000000" pitchFamily="49" charset="-128"/>
                <a:ea typeface="BIZ UDゴシック" panose="020B0400000000000000" pitchFamily="49" charset="-128"/>
              </a:rPr>
              <a:t>ポンプを設置するだけ</a:t>
            </a:r>
            <a:endParaRPr lang="ja-JP" altLang="en-US" sz="1200" dirty="0">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7926C8FD-7CF2-4BF2-B807-418908C3AA9E}"/>
              </a:ext>
            </a:extLst>
          </p:cNvPr>
          <p:cNvSpPr txBox="1"/>
          <p:nvPr/>
        </p:nvSpPr>
        <p:spPr>
          <a:xfrm>
            <a:off x="435137" y="6434103"/>
            <a:ext cx="9035726" cy="338554"/>
          </a:xfrm>
          <a:prstGeom prst="rect">
            <a:avLst/>
          </a:prstGeom>
          <a:noFill/>
        </p:spPr>
        <p:txBody>
          <a:bodyPr wrap="square" rtlCol="0">
            <a:spAutoFit/>
          </a:bodyPr>
          <a:lstStyle/>
          <a:p>
            <a:pPr algn="ctr"/>
            <a:r>
              <a:rPr lang="ja-JP" altLang="en-US" sz="1600" b="1" dirty="0" smtClean="0">
                <a:latin typeface="BIZ UDゴシック" panose="020B0400000000000000" pitchFamily="49" charset="-128"/>
                <a:ea typeface="BIZ UDゴシック" panose="020B0400000000000000" pitchFamily="49" charset="-128"/>
              </a:rPr>
              <a:t>設置から</a:t>
            </a:r>
            <a:r>
              <a:rPr lang="en-US" altLang="ja-JP" sz="1600" b="1" dirty="0" smtClean="0">
                <a:latin typeface="BIZ UDゴシック" panose="020B0400000000000000" pitchFamily="49" charset="-128"/>
                <a:ea typeface="BIZ UDゴシック" panose="020B0400000000000000" pitchFamily="49" charset="-128"/>
              </a:rPr>
              <a:t>4</a:t>
            </a:r>
            <a:r>
              <a:rPr lang="ja-JP" altLang="en-US" sz="1600" b="1" dirty="0" smtClean="0">
                <a:latin typeface="BIZ UDゴシック" panose="020B0400000000000000" pitchFamily="49" charset="-128"/>
                <a:ea typeface="BIZ UDゴシック" panose="020B0400000000000000" pitchFamily="49" charset="-128"/>
              </a:rPr>
              <a:t>週間で壁面の尿石</a:t>
            </a:r>
            <a:r>
              <a:rPr lang="ja-JP" altLang="en-US" sz="1600" b="1" dirty="0">
                <a:latin typeface="BIZ UDゴシック" panose="020B0400000000000000" pitchFamily="49" charset="-128"/>
                <a:ea typeface="BIZ UDゴシック" panose="020B0400000000000000" pitchFamily="49" charset="-128"/>
              </a:rPr>
              <a:t>を</a:t>
            </a:r>
            <a:r>
              <a:rPr lang="ja-JP" altLang="en-US" sz="1600" b="1" dirty="0" smtClean="0">
                <a:latin typeface="BIZ UDゴシック" panose="020B0400000000000000" pitchFamily="49" charset="-128"/>
                <a:ea typeface="BIZ UDゴシック" panose="020B0400000000000000" pitchFamily="49" charset="-128"/>
              </a:rPr>
              <a:t>除去</a:t>
            </a:r>
            <a:endParaRPr lang="ja-JP" altLang="en-US" sz="16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16025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7926C8FD-7CF2-4BF2-B807-418908C3AA9E}"/>
              </a:ext>
            </a:extLst>
          </p:cNvPr>
          <p:cNvSpPr txBox="1"/>
          <p:nvPr/>
        </p:nvSpPr>
        <p:spPr>
          <a:xfrm>
            <a:off x="1" y="190875"/>
            <a:ext cx="9906000" cy="400110"/>
          </a:xfrm>
          <a:prstGeom prst="rect">
            <a:avLst/>
          </a:prstGeom>
          <a:solidFill>
            <a:srgbClr val="002060"/>
          </a:solidFill>
        </p:spPr>
        <p:txBody>
          <a:bodyPr wrap="square" rtlCol="0">
            <a:spAutoFit/>
          </a:bodyPr>
          <a:lstStyle/>
          <a:p>
            <a:pPr algn="ctr"/>
            <a:r>
              <a:rPr lang="ja-JP" altLang="en-US" sz="2000" dirty="0" smtClean="0">
                <a:solidFill>
                  <a:schemeClr val="bg1"/>
                </a:solidFill>
                <a:latin typeface="BIZ UDゴシック" panose="020B0400000000000000" pitchFamily="49" charset="-128"/>
                <a:ea typeface="BIZ UDゴシック" panose="020B0400000000000000" pitchFamily="49" charset="-128"/>
              </a:rPr>
              <a:t>活用事例集</a:t>
            </a:r>
            <a:endParaRPr lang="ja-JP" altLang="en-US" sz="2000" dirty="0">
              <a:solidFill>
                <a:schemeClr val="bg1"/>
              </a:solidFill>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fld id="{B8993390-9E2F-4514-8EE3-B9D48A849013}" type="slidenum">
              <a:rPr kumimoji="1" lang="ja-JP" altLang="en-US" smtClean="0"/>
              <a:t>3</a:t>
            </a:fld>
            <a:endParaRPr kumimoji="1" lang="ja-JP" altLang="en-US"/>
          </a:p>
        </p:txBody>
      </p:sp>
      <p:sp>
        <p:nvSpPr>
          <p:cNvPr id="50" name="角丸四角形 49"/>
          <p:cNvSpPr/>
          <p:nvPr/>
        </p:nvSpPr>
        <p:spPr>
          <a:xfrm>
            <a:off x="271463" y="696835"/>
            <a:ext cx="1528781" cy="58014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7926C8FD-7CF2-4BF2-B807-418908C3AA9E}"/>
              </a:ext>
            </a:extLst>
          </p:cNvPr>
          <p:cNvSpPr txBox="1"/>
          <p:nvPr/>
        </p:nvSpPr>
        <p:spPr>
          <a:xfrm>
            <a:off x="271463" y="717115"/>
            <a:ext cx="1528781" cy="523220"/>
          </a:xfrm>
          <a:prstGeom prst="rect">
            <a:avLst/>
          </a:prstGeom>
          <a:noFill/>
          <a:ln>
            <a:noFill/>
          </a:ln>
        </p:spPr>
        <p:txBody>
          <a:bodyPr wrap="square" rtlCol="0">
            <a:spAutoFit/>
          </a:bodyPr>
          <a:lstStyle/>
          <a:p>
            <a:pPr algn="ctr"/>
            <a:r>
              <a:rPr lang="ja-JP" altLang="en-US" sz="2800" dirty="0" smtClean="0">
                <a:solidFill>
                  <a:srgbClr val="002060"/>
                </a:solidFill>
                <a:latin typeface="BIZ UDゴシック" panose="020B0400000000000000" pitchFamily="49" charset="-128"/>
                <a:ea typeface="BIZ UDゴシック" panose="020B0400000000000000" pitchFamily="49" charset="-128"/>
              </a:rPr>
              <a:t>洗　浄</a:t>
            </a:r>
            <a:r>
              <a:rPr lang="ja-JP" altLang="en-US" sz="2800" dirty="0">
                <a:solidFill>
                  <a:srgbClr val="002060"/>
                </a:solidFill>
                <a:latin typeface="BIZ UDゴシック" panose="020B0400000000000000" pitchFamily="49" charset="-128"/>
                <a:ea typeface="BIZ UDゴシック" panose="020B0400000000000000" pitchFamily="49" charset="-128"/>
              </a:rPr>
              <a:t>　</a:t>
            </a:r>
          </a:p>
        </p:txBody>
      </p:sp>
      <p:sp>
        <p:nvSpPr>
          <p:cNvPr id="52" name="テキスト ボックス 51">
            <a:extLst>
              <a:ext uri="{FF2B5EF4-FFF2-40B4-BE49-F238E27FC236}">
                <a16:creationId xmlns:a16="http://schemas.microsoft.com/office/drawing/2014/main" id="{7926C8FD-7CF2-4BF2-B807-418908C3AA9E}"/>
              </a:ext>
            </a:extLst>
          </p:cNvPr>
          <p:cNvSpPr txBox="1"/>
          <p:nvPr/>
        </p:nvSpPr>
        <p:spPr>
          <a:xfrm>
            <a:off x="435137" y="644800"/>
            <a:ext cx="9035726" cy="442429"/>
          </a:xfrm>
          <a:prstGeom prst="rect">
            <a:avLst/>
          </a:prstGeom>
          <a:noFill/>
        </p:spPr>
        <p:txBody>
          <a:bodyPr wrap="square" rtlCol="0">
            <a:spAutoFit/>
          </a:bodyPr>
          <a:lstStyle/>
          <a:p>
            <a:pPr algn="ctr"/>
            <a:r>
              <a:rPr lang="ja-JP" altLang="en-US" sz="2275" dirty="0" smtClean="0">
                <a:latin typeface="BIZ UDゴシック" panose="020B0400000000000000" pitchFamily="49" charset="-128"/>
                <a:ea typeface="BIZ UDゴシック" panose="020B0400000000000000" pitchFamily="49" charset="-128"/>
              </a:rPr>
              <a:t>油汚れ洗浄</a:t>
            </a:r>
            <a:endParaRPr lang="ja-JP" altLang="en-US" sz="2275"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7926C8FD-7CF2-4BF2-B807-418908C3AA9E}"/>
              </a:ext>
            </a:extLst>
          </p:cNvPr>
          <p:cNvSpPr txBox="1"/>
          <p:nvPr/>
        </p:nvSpPr>
        <p:spPr>
          <a:xfrm>
            <a:off x="435137" y="1032540"/>
            <a:ext cx="9035726" cy="276999"/>
          </a:xfrm>
          <a:prstGeom prst="rect">
            <a:avLst/>
          </a:prstGeom>
          <a:noFill/>
        </p:spPr>
        <p:txBody>
          <a:bodyPr wrap="square" rtlCol="0">
            <a:spAutoFit/>
          </a:bodyPr>
          <a:lstStyle/>
          <a:p>
            <a:pPr algn="ctr"/>
            <a:r>
              <a:rPr lang="ja-JP" altLang="en-US" sz="1200" dirty="0" smtClean="0">
                <a:latin typeface="BIZ UDゴシック" panose="020B0400000000000000" pitchFamily="49" charset="-128"/>
                <a:ea typeface="BIZ UDゴシック" panose="020B0400000000000000" pitchFamily="49" charset="-128"/>
              </a:rPr>
              <a:t>厨房の床やレンジフードを</a:t>
            </a:r>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で洗浄</a:t>
            </a:r>
            <a:r>
              <a:rPr lang="ja-JP" altLang="en-US" sz="1200" dirty="0" smtClean="0">
                <a:latin typeface="BIZ UDゴシック" panose="020B0400000000000000" pitchFamily="49" charset="-128"/>
                <a:ea typeface="BIZ UDゴシック" panose="020B0400000000000000" pitchFamily="49" charset="-128"/>
              </a:rPr>
              <a:t>。洗浄の効率化につなげることが可能です。</a:t>
            </a:r>
            <a:endParaRPr lang="ja-JP" altLang="en-US" sz="1200" dirty="0">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6634" y="1904916"/>
            <a:ext cx="2682525" cy="1533125"/>
          </a:xfrm>
          <a:prstGeom prst="rect">
            <a:avLst/>
          </a:prstGeom>
        </p:spPr>
      </p:pic>
      <p:sp>
        <p:nvSpPr>
          <p:cNvPr id="15" name="テキスト ボックス 14">
            <a:extLst>
              <a:ext uri="{FF2B5EF4-FFF2-40B4-BE49-F238E27FC236}">
                <a16:creationId xmlns:a16="http://schemas.microsoft.com/office/drawing/2014/main" id="{7926C8FD-7CF2-4BF2-B807-418908C3AA9E}"/>
              </a:ext>
            </a:extLst>
          </p:cNvPr>
          <p:cNvSpPr txBox="1"/>
          <p:nvPr/>
        </p:nvSpPr>
        <p:spPr>
          <a:xfrm>
            <a:off x="2137949" y="1491355"/>
            <a:ext cx="5630103" cy="307777"/>
          </a:xfrm>
          <a:prstGeom prst="rect">
            <a:avLst/>
          </a:prstGeom>
          <a:noFill/>
        </p:spPr>
        <p:txBody>
          <a:bodyPr wrap="square" rtlCol="0">
            <a:spAutoFit/>
          </a:bodyPr>
          <a:lstStyle/>
          <a:p>
            <a:pPr algn="ctr"/>
            <a:r>
              <a:rPr lang="ja-JP" altLang="en-US" sz="1400" dirty="0" smtClean="0">
                <a:latin typeface="BIZ UDゴシック" panose="020B0400000000000000" pitchFamily="49" charset="-128"/>
                <a:ea typeface="BIZ UDゴシック" panose="020B0400000000000000" pitchFamily="49" charset="-128"/>
              </a:rPr>
              <a:t>某飲食店厨房にて</a:t>
            </a:r>
            <a:r>
              <a:rPr lang="en-US" altLang="ja-JP" sz="1400" dirty="0" smtClean="0">
                <a:latin typeface="BIZ UDゴシック" panose="020B0400000000000000" pitchFamily="49" charset="-128"/>
                <a:ea typeface="BIZ UDゴシック" panose="020B0400000000000000" pitchFamily="49" charset="-128"/>
              </a:rPr>
              <a:t>UFB</a:t>
            </a:r>
            <a:r>
              <a:rPr lang="ja-JP" altLang="en-US" sz="1400" dirty="0" smtClean="0">
                <a:latin typeface="BIZ UDゴシック" panose="020B0400000000000000" pitchFamily="49" charset="-128"/>
                <a:ea typeface="BIZ UDゴシック" panose="020B0400000000000000" pitchFamily="49" charset="-128"/>
              </a:rPr>
              <a:t>ウルトラポンプで効果</a:t>
            </a:r>
            <a:r>
              <a:rPr lang="ja-JP" altLang="en-US" sz="1400" dirty="0">
                <a:latin typeface="BIZ UDゴシック" panose="020B0400000000000000" pitchFamily="49" charset="-128"/>
                <a:ea typeface="BIZ UDゴシック" panose="020B0400000000000000" pitchFamily="49" charset="-128"/>
              </a:rPr>
              <a:t>検証</a:t>
            </a:r>
            <a:endParaRPr lang="en-US" altLang="ja-JP" sz="1400" dirty="0" smtClean="0">
              <a:latin typeface="BIZ UDゴシック" panose="020B0400000000000000" pitchFamily="49" charset="-128"/>
              <a:ea typeface="BIZ UDゴシック" panose="020B0400000000000000" pitchFamily="49"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0112" y="1882916"/>
            <a:ext cx="965965" cy="1084805"/>
          </a:xfrm>
          <a:prstGeom prst="rect">
            <a:avLst/>
          </a:prstGeom>
        </p:spPr>
      </p:pic>
      <p:sp>
        <p:nvSpPr>
          <p:cNvPr id="16" name="テキスト ボックス 15">
            <a:extLst>
              <a:ext uri="{FF2B5EF4-FFF2-40B4-BE49-F238E27FC236}">
                <a16:creationId xmlns:a16="http://schemas.microsoft.com/office/drawing/2014/main" id="{7926C8FD-7CF2-4BF2-B807-418908C3AA9E}"/>
              </a:ext>
            </a:extLst>
          </p:cNvPr>
          <p:cNvSpPr txBox="1"/>
          <p:nvPr/>
        </p:nvSpPr>
        <p:spPr>
          <a:xfrm>
            <a:off x="5065861" y="2965345"/>
            <a:ext cx="3006567" cy="646331"/>
          </a:xfrm>
          <a:prstGeom prst="rect">
            <a:avLst/>
          </a:prstGeom>
          <a:noFill/>
        </p:spPr>
        <p:txBody>
          <a:bodyPr wrap="square" rtlCol="0">
            <a:spAutoFit/>
          </a:bodyPr>
          <a:lstStyle/>
          <a:p>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ウルトラポンプで、</a:t>
            </a:r>
            <a:endParaRPr lang="en-US" altLang="ja-JP" sz="1200" dirty="0" smtClean="0">
              <a:latin typeface="BIZ UDゴシック" panose="020B0400000000000000" pitchFamily="49" charset="-128"/>
              <a:ea typeface="BIZ UDゴシック" panose="020B0400000000000000" pitchFamily="49" charset="-128"/>
            </a:endParaRPr>
          </a:p>
          <a:p>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水を該当箇所に噴霧後、</a:t>
            </a:r>
            <a:r>
              <a:rPr lang="en-US" altLang="ja-JP" sz="1200" dirty="0" smtClean="0">
                <a:latin typeface="BIZ UDゴシック" panose="020B0400000000000000" pitchFamily="49" charset="-128"/>
                <a:ea typeface="BIZ UDゴシック" panose="020B0400000000000000" pitchFamily="49" charset="-128"/>
              </a:rPr>
              <a:t>5</a:t>
            </a:r>
            <a:r>
              <a:rPr lang="ja-JP" altLang="en-US" sz="1200" dirty="0" smtClean="0">
                <a:latin typeface="BIZ UDゴシック" panose="020B0400000000000000" pitchFamily="49" charset="-128"/>
                <a:ea typeface="BIZ UDゴシック" panose="020B0400000000000000" pitchFamily="49" charset="-128"/>
              </a:rPr>
              <a:t>分間放置。</a:t>
            </a:r>
            <a:endParaRPr lang="en-US" altLang="ja-JP" sz="1200" dirty="0" smtClean="0">
              <a:latin typeface="BIZ UDゴシック" panose="020B0400000000000000" pitchFamily="49" charset="-128"/>
              <a:ea typeface="BIZ UDゴシック" panose="020B0400000000000000" pitchFamily="49" charset="-128"/>
            </a:endParaRPr>
          </a:p>
          <a:p>
            <a:r>
              <a:rPr lang="en-US" altLang="ja-JP" sz="1200" dirty="0" smtClean="0">
                <a:latin typeface="BIZ UDゴシック" panose="020B0400000000000000" pitchFamily="49" charset="-128"/>
                <a:ea typeface="BIZ UDゴシック" panose="020B0400000000000000" pitchFamily="49" charset="-128"/>
              </a:rPr>
              <a:t>5</a:t>
            </a:r>
            <a:r>
              <a:rPr lang="ja-JP" altLang="en-US" sz="1200" dirty="0" smtClean="0">
                <a:latin typeface="BIZ UDゴシック" panose="020B0400000000000000" pitchFamily="49" charset="-128"/>
                <a:ea typeface="BIZ UDゴシック" panose="020B0400000000000000" pitchFamily="49" charset="-128"/>
              </a:rPr>
              <a:t>分後、再度</a:t>
            </a:r>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水を噴霧し清掃。</a:t>
            </a:r>
            <a:endParaRPr lang="en-US" altLang="ja-JP" sz="1200" dirty="0" smtClean="0">
              <a:latin typeface="BIZ UDゴシック" panose="020B0400000000000000" pitchFamily="49" charset="-128"/>
              <a:ea typeface="BIZ UDゴシック" panose="020B0400000000000000" pitchFamily="49" charset="-128"/>
            </a:endParaRPr>
          </a:p>
        </p:txBody>
      </p:sp>
      <p:sp>
        <p:nvSpPr>
          <p:cNvPr id="18" name="正方形/長方形 17"/>
          <p:cNvSpPr/>
          <p:nvPr/>
        </p:nvSpPr>
        <p:spPr>
          <a:xfrm>
            <a:off x="1833572" y="1429995"/>
            <a:ext cx="6238856" cy="22149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387759" y="4076324"/>
            <a:ext cx="6558318" cy="2583827"/>
            <a:chOff x="998647" y="4076324"/>
            <a:chExt cx="6558318" cy="2583827"/>
          </a:xfrm>
        </p:grpSpPr>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3754" y="5448236"/>
              <a:ext cx="2186390" cy="1211915"/>
            </a:xfrm>
            <a:prstGeom prst="rect">
              <a:avLst/>
            </a:prstGeom>
          </p:spPr>
        </p:pic>
        <p:pic>
          <p:nvPicPr>
            <p:cNvPr id="10" name="図 9"/>
            <p:cNvPicPr>
              <a:picLocks noChangeAspect="1"/>
            </p:cNvPicPr>
            <p:nvPr/>
          </p:nvPicPr>
          <p:blipFill rotWithShape="1">
            <a:blip r:embed="rId5">
              <a:extLst>
                <a:ext uri="{28A0092B-C50C-407E-A947-70E740481C1C}">
                  <a14:useLocalDpi xmlns:a14="http://schemas.microsoft.com/office/drawing/2010/main" val="0"/>
                </a:ext>
              </a:extLst>
            </a:blip>
            <a:srcRect t="3071"/>
            <a:stretch/>
          </p:blipFill>
          <p:spPr>
            <a:xfrm>
              <a:off x="2363754" y="4076324"/>
              <a:ext cx="2192549" cy="1217809"/>
            </a:xfrm>
            <a:prstGeom prst="rect">
              <a:avLst/>
            </a:prstGeom>
          </p:spPr>
        </p:pic>
        <p:pic>
          <p:nvPicPr>
            <p:cNvPr id="23" name="図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9698" y="4076324"/>
              <a:ext cx="2207267" cy="1217809"/>
            </a:xfrm>
            <a:prstGeom prst="rect">
              <a:avLst/>
            </a:prstGeom>
          </p:spPr>
        </p:pic>
        <p:pic>
          <p:nvPicPr>
            <p:cNvPr id="7" name="図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49698" y="5448236"/>
              <a:ext cx="2186390" cy="1211915"/>
            </a:xfrm>
            <a:prstGeom prst="rect">
              <a:avLst/>
            </a:prstGeom>
          </p:spPr>
        </p:pic>
        <p:sp>
          <p:nvSpPr>
            <p:cNvPr id="20" name="テキスト ボックス 19">
              <a:extLst>
                <a:ext uri="{FF2B5EF4-FFF2-40B4-BE49-F238E27FC236}">
                  <a16:creationId xmlns:a16="http://schemas.microsoft.com/office/drawing/2014/main" id="{7926C8FD-7CF2-4BF2-B807-418908C3AA9E}"/>
                </a:ext>
              </a:extLst>
            </p:cNvPr>
            <p:cNvSpPr txBox="1"/>
            <p:nvPr/>
          </p:nvSpPr>
          <p:spPr>
            <a:xfrm>
              <a:off x="998647" y="4177485"/>
              <a:ext cx="1365107" cy="307777"/>
            </a:xfrm>
            <a:prstGeom prst="rect">
              <a:avLst/>
            </a:prstGeom>
            <a:noFill/>
          </p:spPr>
          <p:txBody>
            <a:bodyPr wrap="square" rtlCol="0">
              <a:spAutoFit/>
            </a:bodyPr>
            <a:lstStyle/>
            <a:p>
              <a:r>
                <a:rPr lang="ja-JP" altLang="en-US" sz="1400" b="1" dirty="0" smtClean="0">
                  <a:latin typeface="BIZ UDゴシック" panose="020B0400000000000000" pitchFamily="49" charset="-128"/>
                  <a:ea typeface="BIZ UDゴシック" panose="020B0400000000000000" pitchFamily="49" charset="-128"/>
                </a:rPr>
                <a:t>レンジフード</a:t>
              </a:r>
              <a:endParaRPr lang="ja-JP" altLang="en-US" sz="1400" b="1" dirty="0">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7926C8FD-7CF2-4BF2-B807-418908C3AA9E}"/>
                </a:ext>
              </a:extLst>
            </p:cNvPr>
            <p:cNvSpPr txBox="1"/>
            <p:nvPr/>
          </p:nvSpPr>
          <p:spPr>
            <a:xfrm>
              <a:off x="998647" y="5617578"/>
              <a:ext cx="1365107" cy="307777"/>
            </a:xfrm>
            <a:prstGeom prst="rect">
              <a:avLst/>
            </a:prstGeom>
            <a:noFill/>
          </p:spPr>
          <p:txBody>
            <a:bodyPr wrap="square" rtlCol="0">
              <a:spAutoFit/>
            </a:bodyPr>
            <a:lstStyle/>
            <a:p>
              <a:r>
                <a:rPr lang="ja-JP" altLang="en-US" sz="1400" b="1" dirty="0" smtClean="0">
                  <a:latin typeface="BIZ UDゴシック" panose="020B0400000000000000" pitchFamily="49" charset="-128"/>
                  <a:ea typeface="BIZ UDゴシック" panose="020B0400000000000000" pitchFamily="49" charset="-128"/>
                </a:rPr>
                <a:t>フライヤー</a:t>
              </a:r>
              <a:endParaRPr lang="ja-JP" altLang="en-US" sz="1400" b="1" dirty="0">
                <a:latin typeface="BIZ UDゴシック" panose="020B0400000000000000" pitchFamily="49" charset="-128"/>
                <a:ea typeface="BIZ UDゴシック" panose="020B0400000000000000" pitchFamily="49" charset="-128"/>
              </a:endParaRPr>
            </a:p>
          </p:txBody>
        </p:sp>
        <p:sp>
          <p:nvSpPr>
            <p:cNvPr id="22" name="山形 21"/>
            <p:cNvSpPr/>
            <p:nvPr/>
          </p:nvSpPr>
          <p:spPr>
            <a:xfrm>
              <a:off x="4806255" y="4443241"/>
              <a:ext cx="293491" cy="584327"/>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山形 24"/>
            <p:cNvSpPr/>
            <p:nvPr/>
          </p:nvSpPr>
          <p:spPr>
            <a:xfrm>
              <a:off x="4806255" y="5756078"/>
              <a:ext cx="293491" cy="584327"/>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7" name="テキスト ボックス 26">
            <a:extLst>
              <a:ext uri="{FF2B5EF4-FFF2-40B4-BE49-F238E27FC236}">
                <a16:creationId xmlns:a16="http://schemas.microsoft.com/office/drawing/2014/main" id="{7926C8FD-7CF2-4BF2-B807-418908C3AA9E}"/>
              </a:ext>
            </a:extLst>
          </p:cNvPr>
          <p:cNvSpPr txBox="1"/>
          <p:nvPr/>
        </p:nvSpPr>
        <p:spPr>
          <a:xfrm>
            <a:off x="1153966" y="3728684"/>
            <a:ext cx="2186390" cy="369332"/>
          </a:xfrm>
          <a:prstGeom prst="rect">
            <a:avLst/>
          </a:prstGeom>
          <a:noFill/>
        </p:spPr>
        <p:txBody>
          <a:bodyPr wrap="square" rtlCol="0">
            <a:spAutoFit/>
          </a:bodyPr>
          <a:lstStyle/>
          <a:p>
            <a:pPr algn="ctr"/>
            <a:r>
              <a:rPr lang="en-US" altLang="ja-JP" b="1" dirty="0" smtClean="0">
                <a:latin typeface="BIZ UDゴシック" panose="020B0400000000000000" pitchFamily="49" charset="-128"/>
                <a:ea typeface="BIZ UDゴシック" panose="020B0400000000000000" pitchFamily="49" charset="-128"/>
              </a:rPr>
              <a:t>UFB</a:t>
            </a:r>
            <a:r>
              <a:rPr lang="ja-JP" altLang="en-US" b="1" dirty="0" smtClean="0">
                <a:latin typeface="BIZ UDゴシック" panose="020B0400000000000000" pitchFamily="49" charset="-128"/>
                <a:ea typeface="BIZ UDゴシック" panose="020B0400000000000000" pitchFamily="49" charset="-128"/>
              </a:rPr>
              <a:t>噴霧前</a:t>
            </a:r>
            <a:endParaRPr lang="ja-JP" altLang="en-US" b="1" dirty="0">
              <a:latin typeface="BIZ UDゴシック" panose="020B0400000000000000" pitchFamily="49" charset="-128"/>
              <a:ea typeface="BIZ UDゴシック" panose="020B0400000000000000" pitchFamily="49" charset="-128"/>
            </a:endParaRPr>
          </a:p>
        </p:txBody>
      </p:sp>
      <p:sp>
        <p:nvSpPr>
          <p:cNvPr id="28" name="テキスト ボックス 27">
            <a:extLst>
              <a:ext uri="{FF2B5EF4-FFF2-40B4-BE49-F238E27FC236}">
                <a16:creationId xmlns:a16="http://schemas.microsoft.com/office/drawing/2014/main" id="{7926C8FD-7CF2-4BF2-B807-418908C3AA9E}"/>
              </a:ext>
            </a:extLst>
          </p:cNvPr>
          <p:cNvSpPr txBox="1"/>
          <p:nvPr/>
        </p:nvSpPr>
        <p:spPr>
          <a:xfrm>
            <a:off x="4133751" y="3728684"/>
            <a:ext cx="2192547" cy="369332"/>
          </a:xfrm>
          <a:prstGeom prst="rect">
            <a:avLst/>
          </a:prstGeom>
          <a:noFill/>
        </p:spPr>
        <p:txBody>
          <a:bodyPr wrap="square" rtlCol="0">
            <a:spAutoFit/>
          </a:bodyPr>
          <a:lstStyle/>
          <a:p>
            <a:pPr algn="ctr"/>
            <a:r>
              <a:rPr lang="en-US" altLang="ja-JP" b="1" dirty="0" smtClean="0">
                <a:latin typeface="BIZ UDゴシック" panose="020B0400000000000000" pitchFamily="49" charset="-128"/>
                <a:ea typeface="BIZ UDゴシック" panose="020B0400000000000000" pitchFamily="49" charset="-128"/>
              </a:rPr>
              <a:t>UFB</a:t>
            </a:r>
            <a:r>
              <a:rPr lang="ja-JP" altLang="en-US" b="1" dirty="0" smtClean="0">
                <a:latin typeface="BIZ UDゴシック" panose="020B0400000000000000" pitchFamily="49" charset="-128"/>
                <a:ea typeface="BIZ UDゴシック" panose="020B0400000000000000" pitchFamily="49" charset="-128"/>
              </a:rPr>
              <a:t>噴霧後</a:t>
            </a:r>
            <a:endParaRPr lang="ja-JP" altLang="en-US" b="1" dirty="0">
              <a:latin typeface="BIZ UDゴシック" panose="020B0400000000000000" pitchFamily="49" charset="-128"/>
              <a:ea typeface="BIZ UDゴシック" panose="020B0400000000000000" pitchFamily="49" charset="-128"/>
            </a:endParaRPr>
          </a:p>
        </p:txBody>
      </p:sp>
      <p:cxnSp>
        <p:nvCxnSpPr>
          <p:cNvPr id="29" name="直線コネクタ 28"/>
          <p:cNvCxnSpPr/>
          <p:nvPr/>
        </p:nvCxnSpPr>
        <p:spPr>
          <a:xfrm>
            <a:off x="2926080" y="1769464"/>
            <a:ext cx="4053840" cy="0"/>
          </a:xfrm>
          <a:prstGeom prst="line">
            <a:avLst/>
          </a:prstGeom>
          <a:ln w="28575">
            <a:solidFill>
              <a:srgbClr val="FBAD2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7926C8FD-7CF2-4BF2-B807-418908C3AA9E}"/>
              </a:ext>
            </a:extLst>
          </p:cNvPr>
          <p:cNvSpPr txBox="1"/>
          <p:nvPr/>
        </p:nvSpPr>
        <p:spPr>
          <a:xfrm>
            <a:off x="7040563" y="4749363"/>
            <a:ext cx="2557462" cy="861774"/>
          </a:xfrm>
          <a:prstGeom prst="rect">
            <a:avLst/>
          </a:prstGeom>
          <a:noFill/>
        </p:spPr>
        <p:txBody>
          <a:bodyPr wrap="square" rtlCol="0">
            <a:spAutoFit/>
          </a:bodyPr>
          <a:lstStyle/>
          <a:p>
            <a:pPr algn="ctr"/>
            <a:r>
              <a:rPr lang="ja-JP" altLang="en-US" sz="1600" b="1" dirty="0" smtClean="0">
                <a:latin typeface="BIZ UDゴシック" panose="020B0400000000000000" pitchFamily="49" charset="-128"/>
                <a:ea typeface="BIZ UDゴシック" panose="020B0400000000000000" pitchFamily="49" charset="-128"/>
              </a:rPr>
              <a:t>しつこい油汚れが、</a:t>
            </a:r>
            <a:endParaRPr lang="en-US" altLang="ja-JP" sz="1600" b="1" dirty="0" smtClean="0">
              <a:latin typeface="BIZ UDゴシック" panose="020B0400000000000000" pitchFamily="49" charset="-128"/>
              <a:ea typeface="BIZ UDゴシック" panose="020B0400000000000000" pitchFamily="49" charset="-128"/>
            </a:endParaRPr>
          </a:p>
          <a:p>
            <a:pPr algn="ctr"/>
            <a:r>
              <a:rPr lang="en-US" altLang="ja-JP" sz="1600" b="1" dirty="0" smtClean="0">
                <a:latin typeface="BIZ UDゴシック" panose="020B0400000000000000" pitchFamily="49" charset="-128"/>
                <a:ea typeface="BIZ UDゴシック" panose="020B0400000000000000" pitchFamily="49" charset="-128"/>
              </a:rPr>
              <a:t>UFB</a:t>
            </a:r>
            <a:r>
              <a:rPr lang="ja-JP" altLang="en-US" sz="1600" b="1" dirty="0" smtClean="0">
                <a:latin typeface="BIZ UDゴシック" panose="020B0400000000000000" pitchFamily="49" charset="-128"/>
                <a:ea typeface="BIZ UDゴシック" panose="020B0400000000000000" pitchFamily="49" charset="-128"/>
              </a:rPr>
              <a:t>水を噴霧したことで</a:t>
            </a:r>
            <a:endParaRPr lang="en-US" altLang="ja-JP" sz="1600" b="1" dirty="0" smtClean="0">
              <a:latin typeface="BIZ UDゴシック" panose="020B0400000000000000" pitchFamily="49" charset="-128"/>
              <a:ea typeface="BIZ UDゴシック" panose="020B0400000000000000" pitchFamily="49" charset="-128"/>
            </a:endParaRPr>
          </a:p>
          <a:p>
            <a:pPr algn="ctr"/>
            <a:r>
              <a:rPr lang="ja-JP" altLang="en-US" sz="1600" b="1" dirty="0" smtClean="0">
                <a:latin typeface="BIZ UDゴシック" panose="020B0400000000000000" pitchFamily="49" charset="-128"/>
                <a:ea typeface="BIZ UDゴシック" panose="020B0400000000000000" pitchFamily="49" charset="-128"/>
              </a:rPr>
              <a:t>ここまでキレイに</a:t>
            </a:r>
            <a:endParaRPr lang="ja-JP" altLang="en-US" sz="16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508424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7926C8FD-7CF2-4BF2-B807-418908C3AA9E}"/>
              </a:ext>
            </a:extLst>
          </p:cNvPr>
          <p:cNvSpPr txBox="1"/>
          <p:nvPr/>
        </p:nvSpPr>
        <p:spPr>
          <a:xfrm>
            <a:off x="1" y="190875"/>
            <a:ext cx="9906000" cy="400110"/>
          </a:xfrm>
          <a:prstGeom prst="rect">
            <a:avLst/>
          </a:prstGeom>
          <a:solidFill>
            <a:srgbClr val="002060"/>
          </a:solidFill>
        </p:spPr>
        <p:txBody>
          <a:bodyPr wrap="square" rtlCol="0">
            <a:spAutoFit/>
          </a:bodyPr>
          <a:lstStyle/>
          <a:p>
            <a:pPr algn="ctr"/>
            <a:r>
              <a:rPr lang="ja-JP" altLang="en-US" sz="2000" dirty="0" smtClean="0">
                <a:solidFill>
                  <a:schemeClr val="bg1"/>
                </a:solidFill>
                <a:latin typeface="BIZ UDゴシック" panose="020B0400000000000000" pitchFamily="49" charset="-128"/>
                <a:ea typeface="BIZ UDゴシック" panose="020B0400000000000000" pitchFamily="49" charset="-128"/>
              </a:rPr>
              <a:t>活用事例集</a:t>
            </a:r>
            <a:endParaRPr lang="ja-JP" altLang="en-US" sz="2000" dirty="0">
              <a:solidFill>
                <a:schemeClr val="bg1"/>
              </a:solidFill>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fld id="{B8993390-9E2F-4514-8EE3-B9D48A849013}" type="slidenum">
              <a:rPr kumimoji="1" lang="ja-JP" altLang="en-US" smtClean="0"/>
              <a:t>4</a:t>
            </a:fld>
            <a:endParaRPr kumimoji="1" lang="ja-JP" altLang="en-US"/>
          </a:p>
        </p:txBody>
      </p:sp>
      <p:sp>
        <p:nvSpPr>
          <p:cNvPr id="50" name="角丸四角形 49"/>
          <p:cNvSpPr/>
          <p:nvPr/>
        </p:nvSpPr>
        <p:spPr>
          <a:xfrm>
            <a:off x="271463" y="696835"/>
            <a:ext cx="1528781" cy="58014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7926C8FD-7CF2-4BF2-B807-418908C3AA9E}"/>
              </a:ext>
            </a:extLst>
          </p:cNvPr>
          <p:cNvSpPr txBox="1"/>
          <p:nvPr/>
        </p:nvSpPr>
        <p:spPr>
          <a:xfrm>
            <a:off x="271463" y="717115"/>
            <a:ext cx="1528781" cy="523220"/>
          </a:xfrm>
          <a:prstGeom prst="rect">
            <a:avLst/>
          </a:prstGeom>
          <a:noFill/>
          <a:ln>
            <a:noFill/>
          </a:ln>
        </p:spPr>
        <p:txBody>
          <a:bodyPr wrap="square" rtlCol="0">
            <a:spAutoFit/>
          </a:bodyPr>
          <a:lstStyle/>
          <a:p>
            <a:pPr algn="ctr"/>
            <a:r>
              <a:rPr lang="ja-JP" altLang="en-US" sz="2800" dirty="0" smtClean="0">
                <a:solidFill>
                  <a:srgbClr val="002060"/>
                </a:solidFill>
                <a:latin typeface="BIZ UDゴシック" panose="020B0400000000000000" pitchFamily="49" charset="-128"/>
                <a:ea typeface="BIZ UDゴシック" panose="020B0400000000000000" pitchFamily="49" charset="-128"/>
              </a:rPr>
              <a:t>洗　浄</a:t>
            </a:r>
            <a:r>
              <a:rPr lang="ja-JP" altLang="en-US" sz="2800" dirty="0">
                <a:solidFill>
                  <a:srgbClr val="002060"/>
                </a:solidFill>
                <a:latin typeface="BIZ UDゴシック" panose="020B0400000000000000" pitchFamily="49" charset="-128"/>
                <a:ea typeface="BIZ UDゴシック" panose="020B0400000000000000" pitchFamily="49" charset="-128"/>
              </a:rPr>
              <a:t>　</a:t>
            </a:r>
          </a:p>
        </p:txBody>
      </p:sp>
      <p:sp>
        <p:nvSpPr>
          <p:cNvPr id="52" name="テキスト ボックス 51">
            <a:extLst>
              <a:ext uri="{FF2B5EF4-FFF2-40B4-BE49-F238E27FC236}">
                <a16:creationId xmlns:a16="http://schemas.microsoft.com/office/drawing/2014/main" id="{7926C8FD-7CF2-4BF2-B807-418908C3AA9E}"/>
              </a:ext>
            </a:extLst>
          </p:cNvPr>
          <p:cNvSpPr txBox="1"/>
          <p:nvPr/>
        </p:nvSpPr>
        <p:spPr>
          <a:xfrm>
            <a:off x="435137" y="644800"/>
            <a:ext cx="9035726" cy="442429"/>
          </a:xfrm>
          <a:prstGeom prst="rect">
            <a:avLst/>
          </a:prstGeom>
          <a:noFill/>
        </p:spPr>
        <p:txBody>
          <a:bodyPr wrap="square" rtlCol="0">
            <a:spAutoFit/>
          </a:bodyPr>
          <a:lstStyle/>
          <a:p>
            <a:pPr algn="ctr"/>
            <a:r>
              <a:rPr lang="ja-JP" altLang="en-US" sz="2275" dirty="0" smtClean="0">
                <a:latin typeface="BIZ UDゴシック" panose="020B0400000000000000" pitchFamily="49" charset="-128"/>
                <a:ea typeface="BIZ UDゴシック" panose="020B0400000000000000" pitchFamily="49" charset="-128"/>
              </a:rPr>
              <a:t>オフィスビル内</a:t>
            </a:r>
            <a:r>
              <a:rPr lang="ja-JP" altLang="en-US" sz="2275" dirty="0" smtClean="0">
                <a:latin typeface="BIZ UDゴシック" panose="020B0400000000000000" pitchFamily="49" charset="-128"/>
                <a:ea typeface="BIZ UDゴシック" panose="020B0400000000000000" pitchFamily="49" charset="-128"/>
              </a:rPr>
              <a:t>洗浄（階段）</a:t>
            </a:r>
            <a:endParaRPr lang="ja-JP" altLang="en-US" sz="2275" dirty="0">
              <a:latin typeface="BIZ UDゴシック" panose="020B0400000000000000" pitchFamily="49" charset="-128"/>
              <a:ea typeface="BIZ UDゴシック" panose="020B0400000000000000" pitchFamily="49" charset="-128"/>
            </a:endParaRPr>
          </a:p>
        </p:txBody>
      </p:sp>
      <p:sp>
        <p:nvSpPr>
          <p:cNvPr id="60" name="正方形/長方形 59"/>
          <p:cNvSpPr/>
          <p:nvPr/>
        </p:nvSpPr>
        <p:spPr>
          <a:xfrm>
            <a:off x="1334139" y="1318501"/>
            <a:ext cx="7689203" cy="1117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7926C8FD-7CF2-4BF2-B807-418908C3AA9E}"/>
              </a:ext>
            </a:extLst>
          </p:cNvPr>
          <p:cNvSpPr txBox="1"/>
          <p:nvPr/>
        </p:nvSpPr>
        <p:spPr>
          <a:xfrm>
            <a:off x="1513259" y="1721666"/>
            <a:ext cx="4463253" cy="646331"/>
          </a:xfrm>
          <a:prstGeom prst="rect">
            <a:avLst/>
          </a:prstGeom>
          <a:noFill/>
        </p:spPr>
        <p:txBody>
          <a:bodyPr wrap="square" rtlCol="0">
            <a:spAutoFit/>
          </a:bodyPr>
          <a:lstStyle/>
          <a:p>
            <a:r>
              <a:rPr lang="ja-JP" altLang="en-US" sz="1200" dirty="0" smtClean="0">
                <a:latin typeface="BIZ UDPゴシック" panose="020B0400000000000000" pitchFamily="50" charset="-128"/>
                <a:ea typeface="BIZ UDPゴシック" panose="020B0400000000000000" pitchFamily="50" charset="-128"/>
              </a:rPr>
              <a:t>①噴霧後、</a:t>
            </a:r>
            <a:r>
              <a:rPr lang="en-US" altLang="ja-JP" sz="1200" dirty="0" smtClean="0">
                <a:latin typeface="BIZ UDPゴシック" panose="020B0400000000000000" pitchFamily="50" charset="-128"/>
                <a:ea typeface="BIZ UDPゴシック" panose="020B0400000000000000" pitchFamily="50" charset="-128"/>
              </a:rPr>
              <a:t>5</a:t>
            </a:r>
            <a:r>
              <a:rPr lang="ja-JP" altLang="en-US" sz="1200" dirty="0" smtClean="0">
                <a:latin typeface="BIZ UDPゴシック" panose="020B0400000000000000" pitchFamily="50" charset="-128"/>
                <a:ea typeface="BIZ UDPゴシック" panose="020B0400000000000000" pitchFamily="50" charset="-128"/>
              </a:rPr>
              <a:t>分程放置し、泡を浸透させる</a:t>
            </a:r>
            <a:endParaRPr lang="en-US" altLang="ja-JP" sz="1200" dirty="0" smtClean="0">
              <a:latin typeface="BIZ UDPゴシック" panose="020B0400000000000000" pitchFamily="50" charset="-128"/>
              <a:ea typeface="BIZ UDPゴシック" panose="020B0400000000000000" pitchFamily="50" charset="-128"/>
            </a:endParaRPr>
          </a:p>
          <a:p>
            <a:r>
              <a:rPr lang="ja-JP" altLang="en-US" sz="1200" dirty="0" smtClean="0">
                <a:latin typeface="BIZ UDPゴシック" panose="020B0400000000000000" pitchFamily="50" charset="-128"/>
                <a:ea typeface="BIZ UDPゴシック" panose="020B0400000000000000" pitchFamily="50" charset="-128"/>
              </a:rPr>
              <a:t>②雑巾で軽く擦り、水で洗い流す</a:t>
            </a:r>
            <a:endParaRPr lang="en-US" altLang="ja-JP" sz="1200" dirty="0" smtClean="0">
              <a:latin typeface="BIZ UDPゴシック" panose="020B0400000000000000" pitchFamily="50" charset="-128"/>
              <a:ea typeface="BIZ UDPゴシック" panose="020B0400000000000000" pitchFamily="50" charset="-128"/>
            </a:endParaRPr>
          </a:p>
          <a:p>
            <a:r>
              <a:rPr lang="ja-JP" altLang="en-US" sz="1200" dirty="0" smtClean="0">
                <a:latin typeface="BIZ UDPゴシック" panose="020B0400000000000000" pitchFamily="50" charset="-128"/>
                <a:ea typeface="BIZ UDPゴシック" panose="020B0400000000000000" pitchFamily="50" charset="-128"/>
              </a:rPr>
              <a:t>③マイクロファイバーで</a:t>
            </a:r>
            <a:r>
              <a:rPr lang="ja-JP" altLang="en-US" sz="1200" dirty="0" smtClean="0">
                <a:latin typeface="BIZ UDPゴシック" panose="020B0400000000000000" pitchFamily="50" charset="-128"/>
                <a:ea typeface="BIZ UDPゴシック" panose="020B0400000000000000" pitchFamily="50" charset="-128"/>
              </a:rPr>
              <a:t>拭き上げる</a:t>
            </a:r>
            <a:endParaRPr lang="en-US" altLang="ja-JP" sz="1200" dirty="0" smtClean="0">
              <a:latin typeface="BIZ UDPゴシック" panose="020B0400000000000000" pitchFamily="50" charset="-128"/>
              <a:ea typeface="BIZ UDPゴシック" panose="020B0400000000000000" pitchFamily="50" charset="-128"/>
            </a:endParaRPr>
          </a:p>
        </p:txBody>
      </p:sp>
      <p:sp>
        <p:nvSpPr>
          <p:cNvPr id="63" name="object 2"/>
          <p:cNvSpPr/>
          <p:nvPr/>
        </p:nvSpPr>
        <p:spPr>
          <a:xfrm>
            <a:off x="644082" y="2757088"/>
            <a:ext cx="1277096" cy="1701409"/>
          </a:xfrm>
          <a:prstGeom prst="rect">
            <a:avLst/>
          </a:prstGeom>
          <a:blipFill>
            <a:blip r:embed="rId2" cstate="print"/>
            <a:stretch>
              <a:fillRect/>
            </a:stretch>
          </a:blipFill>
        </p:spPr>
        <p:txBody>
          <a:bodyPr wrap="square" lIns="0" tIns="0" rIns="0" bIns="0" rtlCol="0"/>
          <a:lstStyle/>
          <a:p>
            <a:endParaRPr>
              <a:latin typeface="BIZ UDPゴシック" panose="020B0400000000000000" pitchFamily="50" charset="-128"/>
              <a:ea typeface="BIZ UDPゴシック" panose="020B0400000000000000" pitchFamily="50" charset="-128"/>
            </a:endParaRPr>
          </a:p>
        </p:txBody>
      </p:sp>
      <p:sp>
        <p:nvSpPr>
          <p:cNvPr id="64" name="object 9"/>
          <p:cNvSpPr txBox="1"/>
          <p:nvPr/>
        </p:nvSpPr>
        <p:spPr>
          <a:xfrm>
            <a:off x="642913" y="2543622"/>
            <a:ext cx="1278266" cy="197490"/>
          </a:xfrm>
          <a:prstGeom prst="rect">
            <a:avLst/>
          </a:prstGeom>
        </p:spPr>
        <p:txBody>
          <a:bodyPr vert="horz" wrap="square" lIns="0" tIns="12700" rIns="0" bIns="0" rtlCol="0">
            <a:spAutoFit/>
          </a:bodyPr>
          <a:lstStyle/>
          <a:p>
            <a:pPr marL="12700" algn="ctr">
              <a:lnSpc>
                <a:spcPct val="100000"/>
              </a:lnSpc>
              <a:spcBef>
                <a:spcPts val="100"/>
              </a:spcBef>
            </a:pPr>
            <a:r>
              <a:rPr sz="1200" b="0" spc="85" dirty="0">
                <a:latin typeface="BIZ UDPゴシック" panose="020B0400000000000000" pitchFamily="50" charset="-128"/>
                <a:ea typeface="BIZ UDPゴシック" panose="020B0400000000000000" pitchFamily="50" charset="-128"/>
                <a:cs typeface="Noto Sans CJK JP Medium"/>
              </a:rPr>
              <a:t>UFB</a:t>
            </a:r>
            <a:r>
              <a:rPr sz="1200" b="0" dirty="0">
                <a:latin typeface="BIZ UDPゴシック" panose="020B0400000000000000" pitchFamily="50" charset="-128"/>
                <a:ea typeface="BIZ UDPゴシック" panose="020B0400000000000000" pitchFamily="50" charset="-128"/>
                <a:cs typeface="Noto Sans CJK JP Medium"/>
              </a:rPr>
              <a:t>噴霧前</a:t>
            </a:r>
            <a:endParaRPr sz="1200" dirty="0">
              <a:latin typeface="BIZ UDPゴシック" panose="020B0400000000000000" pitchFamily="50" charset="-128"/>
              <a:ea typeface="BIZ UDPゴシック" panose="020B0400000000000000" pitchFamily="50" charset="-128"/>
              <a:cs typeface="Noto Sans CJK JP Medium"/>
            </a:endParaRPr>
          </a:p>
        </p:txBody>
      </p:sp>
      <p:sp>
        <p:nvSpPr>
          <p:cNvPr id="65" name="object 10"/>
          <p:cNvSpPr/>
          <p:nvPr/>
        </p:nvSpPr>
        <p:spPr>
          <a:xfrm>
            <a:off x="2478223" y="2755920"/>
            <a:ext cx="1278483" cy="1702796"/>
          </a:xfrm>
          <a:prstGeom prst="rect">
            <a:avLst/>
          </a:prstGeom>
          <a:blipFill>
            <a:blip r:embed="rId3" cstate="print"/>
            <a:stretch>
              <a:fillRect/>
            </a:stretch>
          </a:blipFill>
        </p:spPr>
        <p:txBody>
          <a:bodyPr wrap="square" lIns="0" tIns="0" rIns="0" bIns="0" rtlCol="0"/>
          <a:lstStyle/>
          <a:p>
            <a:endParaRPr>
              <a:latin typeface="BIZ UDPゴシック" panose="020B0400000000000000" pitchFamily="50" charset="-128"/>
              <a:ea typeface="BIZ UDPゴシック" panose="020B0400000000000000" pitchFamily="50" charset="-128"/>
            </a:endParaRPr>
          </a:p>
        </p:txBody>
      </p:sp>
      <p:sp>
        <p:nvSpPr>
          <p:cNvPr id="66" name="object 11"/>
          <p:cNvSpPr/>
          <p:nvPr/>
        </p:nvSpPr>
        <p:spPr>
          <a:xfrm>
            <a:off x="642913" y="4874351"/>
            <a:ext cx="1278483" cy="1702796"/>
          </a:xfrm>
          <a:prstGeom prst="rect">
            <a:avLst/>
          </a:prstGeom>
          <a:blipFill>
            <a:blip r:embed="rId4" cstate="print"/>
            <a:stretch>
              <a:fillRect/>
            </a:stretch>
          </a:blipFill>
        </p:spPr>
        <p:txBody>
          <a:bodyPr wrap="square" lIns="0" tIns="0" rIns="0" bIns="0" rtlCol="0"/>
          <a:lstStyle/>
          <a:p>
            <a:endParaRPr>
              <a:latin typeface="BIZ UDPゴシック" panose="020B0400000000000000" pitchFamily="50" charset="-128"/>
              <a:ea typeface="BIZ UDPゴシック" panose="020B0400000000000000" pitchFamily="50" charset="-128"/>
            </a:endParaRPr>
          </a:p>
        </p:txBody>
      </p:sp>
      <p:sp>
        <p:nvSpPr>
          <p:cNvPr id="67" name="object 12"/>
          <p:cNvSpPr/>
          <p:nvPr/>
        </p:nvSpPr>
        <p:spPr>
          <a:xfrm>
            <a:off x="2476340" y="4870486"/>
            <a:ext cx="1278483" cy="1702796"/>
          </a:xfrm>
          <a:prstGeom prst="rect">
            <a:avLst/>
          </a:prstGeom>
          <a:blipFill>
            <a:blip r:embed="rId5" cstate="print"/>
            <a:stretch>
              <a:fillRect/>
            </a:stretch>
          </a:blipFill>
        </p:spPr>
        <p:txBody>
          <a:bodyPr wrap="square" lIns="0" tIns="0" rIns="0" bIns="0" rtlCol="0"/>
          <a:lstStyle/>
          <a:p>
            <a:endParaRPr>
              <a:latin typeface="BIZ UDPゴシック" panose="020B0400000000000000" pitchFamily="50" charset="-128"/>
              <a:ea typeface="BIZ UDPゴシック" panose="020B0400000000000000" pitchFamily="50" charset="-128"/>
            </a:endParaRPr>
          </a:p>
        </p:txBody>
      </p:sp>
      <p:sp>
        <p:nvSpPr>
          <p:cNvPr id="68" name="テキスト ボックス 67">
            <a:extLst>
              <a:ext uri="{FF2B5EF4-FFF2-40B4-BE49-F238E27FC236}">
                <a16:creationId xmlns:a16="http://schemas.microsoft.com/office/drawing/2014/main" id="{7926C8FD-7CF2-4BF2-B807-418908C3AA9E}"/>
              </a:ext>
            </a:extLst>
          </p:cNvPr>
          <p:cNvSpPr txBox="1"/>
          <p:nvPr/>
        </p:nvSpPr>
        <p:spPr>
          <a:xfrm>
            <a:off x="271463" y="1290080"/>
            <a:ext cx="3384362" cy="369332"/>
          </a:xfrm>
          <a:prstGeom prst="rect">
            <a:avLst/>
          </a:prstGeom>
          <a:noFill/>
        </p:spPr>
        <p:txBody>
          <a:bodyPr wrap="square" rtlCol="0">
            <a:spAutoFit/>
          </a:bodyPr>
          <a:lstStyle/>
          <a:p>
            <a:pPr algn="ctr"/>
            <a:r>
              <a:rPr lang="ja-JP" altLang="en-US" b="1" dirty="0" smtClean="0">
                <a:latin typeface="BIZ UDPゴシック" panose="020B0400000000000000" pitchFamily="50" charset="-128"/>
                <a:ea typeface="BIZ UDPゴシック" panose="020B0400000000000000" pitchFamily="50" charset="-128"/>
              </a:rPr>
              <a:t>洗浄方法</a:t>
            </a:r>
            <a:endParaRPr lang="en-US" altLang="ja-JP" b="1" dirty="0" smtClean="0">
              <a:latin typeface="BIZ UDPゴシック" panose="020B0400000000000000" pitchFamily="50" charset="-128"/>
              <a:ea typeface="BIZ UDPゴシック" panose="020B0400000000000000" pitchFamily="50" charset="-128"/>
            </a:endParaRPr>
          </a:p>
        </p:txBody>
      </p:sp>
      <p:cxnSp>
        <p:nvCxnSpPr>
          <p:cNvPr id="69" name="直線コネクタ 68"/>
          <p:cNvCxnSpPr/>
          <p:nvPr/>
        </p:nvCxnSpPr>
        <p:spPr>
          <a:xfrm>
            <a:off x="1427069" y="1614557"/>
            <a:ext cx="1092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0" name="角丸四角形 69"/>
          <p:cNvSpPr/>
          <p:nvPr/>
        </p:nvSpPr>
        <p:spPr>
          <a:xfrm>
            <a:off x="5853106" y="3427953"/>
            <a:ext cx="3744919" cy="22939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latin typeface="BIZ UDPゴシック" panose="020B0400000000000000" pitchFamily="50" charset="-128"/>
              <a:ea typeface="BIZ UDPゴシック" panose="020B0400000000000000" pitchFamily="50" charset="-128"/>
            </a:endParaRPr>
          </a:p>
        </p:txBody>
      </p:sp>
      <p:cxnSp>
        <p:nvCxnSpPr>
          <p:cNvPr id="71" name="直線コネクタ 70"/>
          <p:cNvCxnSpPr/>
          <p:nvPr/>
        </p:nvCxnSpPr>
        <p:spPr>
          <a:xfrm>
            <a:off x="6962790" y="3862519"/>
            <a:ext cx="1471166" cy="0"/>
          </a:xfrm>
          <a:prstGeom prst="line">
            <a:avLst/>
          </a:prstGeom>
          <a:ln w="38100">
            <a:solidFill>
              <a:srgbClr val="FBAD21"/>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7926C8FD-7CF2-4BF2-B807-418908C3AA9E}"/>
              </a:ext>
            </a:extLst>
          </p:cNvPr>
          <p:cNvSpPr txBox="1"/>
          <p:nvPr/>
        </p:nvSpPr>
        <p:spPr>
          <a:xfrm>
            <a:off x="6323406" y="4036933"/>
            <a:ext cx="3274619" cy="1384995"/>
          </a:xfrm>
          <a:prstGeom prst="rect">
            <a:avLst/>
          </a:prstGeom>
          <a:noFill/>
        </p:spPr>
        <p:txBody>
          <a:bodyPr wrap="square" rtlCol="0">
            <a:spAutoFit/>
          </a:bodyPr>
          <a:lstStyle/>
          <a:p>
            <a:pPr marL="12065">
              <a:lnSpc>
                <a:spcPct val="100000"/>
              </a:lnSpc>
              <a:spcBef>
                <a:spcPts val="100"/>
              </a:spcBef>
              <a:buSzPct val="94444"/>
              <a:tabLst>
                <a:tab pos="242570" algn="l"/>
              </a:tabLst>
            </a:pPr>
            <a:r>
              <a:rPr lang="en-US" altLang="ja-JP" sz="1400" spc="85" dirty="0">
                <a:latin typeface="BIZ UDPゴシック" panose="020B0400000000000000" pitchFamily="50" charset="-128"/>
                <a:ea typeface="BIZ UDPゴシック" panose="020B0400000000000000" pitchFamily="50" charset="-128"/>
                <a:cs typeface="Noto Sans CJK JP Medium"/>
              </a:rPr>
              <a:t>UFB</a:t>
            </a:r>
            <a:r>
              <a:rPr lang="ja-JP" altLang="en-US" sz="1400" dirty="0">
                <a:latin typeface="BIZ UDPゴシック" panose="020B0400000000000000" pitchFamily="50" charset="-128"/>
                <a:ea typeface="BIZ UDPゴシック" panose="020B0400000000000000" pitchFamily="50" charset="-128"/>
                <a:cs typeface="Noto Sans CJK JP Medium"/>
              </a:rPr>
              <a:t>水を噴霧したこと</a:t>
            </a:r>
            <a:r>
              <a:rPr lang="ja-JP" altLang="en-US" sz="1400" dirty="0" smtClean="0">
                <a:latin typeface="BIZ UDPゴシック" panose="020B0400000000000000" pitchFamily="50" charset="-128"/>
                <a:ea typeface="BIZ UDPゴシック" panose="020B0400000000000000" pitchFamily="50" charset="-128"/>
                <a:cs typeface="Noto Sans CJK JP Medium"/>
              </a:rPr>
              <a:t>で石</a:t>
            </a:r>
            <a:r>
              <a:rPr lang="ja-JP" altLang="en-US" sz="1400" dirty="0">
                <a:latin typeface="BIZ UDPゴシック" panose="020B0400000000000000" pitchFamily="50" charset="-128"/>
                <a:ea typeface="BIZ UDPゴシック" panose="020B0400000000000000" pitchFamily="50" charset="-128"/>
                <a:cs typeface="Noto Sans CJK JP Medium"/>
              </a:rPr>
              <a:t>に付着</a:t>
            </a:r>
            <a:r>
              <a:rPr lang="ja-JP" altLang="en-US" sz="1400" dirty="0" smtClean="0">
                <a:latin typeface="BIZ UDPゴシック" panose="020B0400000000000000" pitchFamily="50" charset="-128"/>
                <a:ea typeface="BIZ UDPゴシック" panose="020B0400000000000000" pitchFamily="50" charset="-128"/>
                <a:cs typeface="Noto Sans CJK JP Medium"/>
              </a:rPr>
              <a:t>したコンクリートガラ</a:t>
            </a:r>
            <a:r>
              <a:rPr lang="ja-JP" altLang="en-US" sz="1400" dirty="0">
                <a:latin typeface="BIZ UDPゴシック" panose="020B0400000000000000" pitchFamily="50" charset="-128"/>
                <a:ea typeface="BIZ UDPゴシック" panose="020B0400000000000000" pitchFamily="50" charset="-128"/>
                <a:cs typeface="Noto Sans CJK JP Medium"/>
              </a:rPr>
              <a:t>、 セメント微粉末がしっかり</a:t>
            </a:r>
            <a:r>
              <a:rPr lang="ja-JP" altLang="en-US" sz="1400" dirty="0" smtClean="0">
                <a:latin typeface="BIZ UDPゴシック" panose="020B0400000000000000" pitchFamily="50" charset="-128"/>
                <a:ea typeface="BIZ UDPゴシック" panose="020B0400000000000000" pitchFamily="50" charset="-128"/>
                <a:cs typeface="Noto Sans CJK JP Medium"/>
              </a:rPr>
              <a:t>落ちた（</a:t>
            </a:r>
            <a:r>
              <a:rPr lang="ja-JP" altLang="en-US" sz="1400" dirty="0">
                <a:latin typeface="BIZ UDPゴシック" panose="020B0400000000000000" pitchFamily="50" charset="-128"/>
                <a:ea typeface="BIZ UDPゴシック" panose="020B0400000000000000" pitchFamily="50" charset="-128"/>
                <a:cs typeface="Noto Sans CJK JP Medium"/>
              </a:rPr>
              <a:t>上から</a:t>
            </a:r>
            <a:r>
              <a:rPr lang="en-US" altLang="ja-JP" sz="1400" spc="5" dirty="0">
                <a:latin typeface="BIZ UDPゴシック" panose="020B0400000000000000" pitchFamily="50" charset="-128"/>
                <a:ea typeface="BIZ UDPゴシック" panose="020B0400000000000000" pitchFamily="50" charset="-128"/>
                <a:cs typeface="Noto Sans CJK JP Medium"/>
              </a:rPr>
              <a:t>5</a:t>
            </a:r>
            <a:r>
              <a:rPr lang="ja-JP" altLang="en-US" sz="1400" dirty="0">
                <a:latin typeface="BIZ UDPゴシック" panose="020B0400000000000000" pitchFamily="50" charset="-128"/>
                <a:ea typeface="BIZ UDPゴシック" panose="020B0400000000000000" pitchFamily="50" charset="-128"/>
                <a:cs typeface="Noto Sans CJK JP Medium"/>
              </a:rPr>
              <a:t>段目まで噴霧</a:t>
            </a:r>
            <a:r>
              <a:rPr lang="ja-JP" altLang="en-US" sz="1400" dirty="0" smtClean="0">
                <a:latin typeface="BIZ UDPゴシック" panose="020B0400000000000000" pitchFamily="50" charset="-128"/>
                <a:ea typeface="BIZ UDPゴシック" panose="020B0400000000000000" pitchFamily="50" charset="-128"/>
                <a:cs typeface="Noto Sans CJK JP Medium"/>
              </a:rPr>
              <a:t>）</a:t>
            </a:r>
            <a:endParaRPr lang="en-US" altLang="ja-JP" sz="1400" dirty="0" smtClean="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smtClean="0">
              <a:latin typeface="BIZ UDPゴシック" panose="020B0400000000000000" pitchFamily="50" charset="-128"/>
              <a:ea typeface="BIZ UDPゴシック" panose="020B0400000000000000" pitchFamily="50" charset="-128"/>
            </a:endParaRPr>
          </a:p>
          <a:p>
            <a:r>
              <a:rPr lang="ja-JP" altLang="en-US" sz="1400" dirty="0" smtClean="0">
                <a:latin typeface="BIZ UDPゴシック" panose="020B0400000000000000" pitchFamily="50" charset="-128"/>
                <a:ea typeface="BIZ UDPゴシック" panose="020B0400000000000000" pitchFamily="50" charset="-128"/>
              </a:rPr>
              <a:t>石に付着した油汚れも薄くなった</a:t>
            </a:r>
            <a:endParaRPr lang="en-US" altLang="ja-JP" sz="1400" dirty="0" smtClean="0">
              <a:latin typeface="BIZ UDPゴシック" panose="020B0400000000000000" pitchFamily="50" charset="-128"/>
              <a:ea typeface="BIZ UDPゴシック" panose="020B0400000000000000" pitchFamily="50" charset="-128"/>
            </a:endParaRPr>
          </a:p>
        </p:txBody>
      </p:sp>
      <p:sp>
        <p:nvSpPr>
          <p:cNvPr id="73" name="テキスト ボックス 72">
            <a:extLst>
              <a:ext uri="{FF2B5EF4-FFF2-40B4-BE49-F238E27FC236}">
                <a16:creationId xmlns:a16="http://schemas.microsoft.com/office/drawing/2014/main" id="{7926C8FD-7CF2-4BF2-B807-418908C3AA9E}"/>
              </a:ext>
            </a:extLst>
          </p:cNvPr>
          <p:cNvSpPr txBox="1"/>
          <p:nvPr/>
        </p:nvSpPr>
        <p:spPr>
          <a:xfrm>
            <a:off x="5989708" y="4067139"/>
            <a:ext cx="333697" cy="1384995"/>
          </a:xfrm>
          <a:prstGeom prst="rect">
            <a:avLst/>
          </a:prstGeom>
          <a:noFill/>
        </p:spPr>
        <p:txBody>
          <a:bodyPr wrap="square" rtlCol="0">
            <a:spAutoFit/>
          </a:bodyPr>
          <a:lstStyle/>
          <a:p>
            <a:r>
              <a:rPr lang="ja-JP" altLang="en-US" sz="1400" dirty="0" smtClean="0">
                <a:latin typeface="BIZ UDPゴシック" panose="020B0400000000000000" pitchFamily="50" charset="-128"/>
                <a:ea typeface="BIZ UDPゴシック" panose="020B0400000000000000" pitchFamily="50" charset="-128"/>
              </a:rPr>
              <a:t>✔</a:t>
            </a:r>
            <a:endParaRPr lang="en-US" altLang="ja-JP" sz="1400" dirty="0" smtClean="0">
              <a:latin typeface="BIZ UDPゴシック" panose="020B0400000000000000" pitchFamily="50" charset="-128"/>
              <a:ea typeface="BIZ UDPゴシック" panose="020B0400000000000000" pitchFamily="50" charset="-128"/>
            </a:endParaRPr>
          </a:p>
          <a:p>
            <a:endParaRPr lang="en-US" altLang="ja-JP" sz="1400" dirty="0" smtClean="0">
              <a:latin typeface="BIZ UDPゴシック" panose="020B0400000000000000" pitchFamily="50" charset="-128"/>
              <a:ea typeface="BIZ UDPゴシック" panose="020B0400000000000000" pitchFamily="50" charset="-128"/>
            </a:endParaRPr>
          </a:p>
          <a:p>
            <a:endParaRPr lang="en-US" altLang="ja-JP" sz="1400" dirty="0" smtClean="0">
              <a:latin typeface="BIZ UDPゴシック" panose="020B0400000000000000" pitchFamily="50" charset="-128"/>
              <a:ea typeface="BIZ UDPゴシック" panose="020B0400000000000000" pitchFamily="50" charset="-128"/>
            </a:endParaRPr>
          </a:p>
          <a:p>
            <a:endParaRPr lang="en-US" altLang="ja-JP" sz="1400" dirty="0" smtClean="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smtClean="0">
                <a:latin typeface="BIZ UDPゴシック" panose="020B0400000000000000" pitchFamily="50" charset="-128"/>
                <a:ea typeface="BIZ UDPゴシック" panose="020B0400000000000000" pitchFamily="50" charset="-128"/>
              </a:rPr>
              <a:t>✔</a:t>
            </a:r>
            <a:endParaRPr lang="en-US" altLang="ja-JP" sz="1400" dirty="0" smtClean="0">
              <a:latin typeface="BIZ UDPゴシック" panose="020B0400000000000000" pitchFamily="50" charset="-128"/>
              <a:ea typeface="BIZ UDPゴシック" panose="020B0400000000000000" pitchFamily="50" charset="-128"/>
            </a:endParaRPr>
          </a:p>
        </p:txBody>
      </p:sp>
      <p:sp>
        <p:nvSpPr>
          <p:cNvPr id="74" name="テキスト ボックス 73">
            <a:extLst>
              <a:ext uri="{FF2B5EF4-FFF2-40B4-BE49-F238E27FC236}">
                <a16:creationId xmlns:a16="http://schemas.microsoft.com/office/drawing/2014/main" id="{7926C8FD-7CF2-4BF2-B807-418908C3AA9E}"/>
              </a:ext>
            </a:extLst>
          </p:cNvPr>
          <p:cNvSpPr txBox="1"/>
          <p:nvPr/>
        </p:nvSpPr>
        <p:spPr>
          <a:xfrm>
            <a:off x="5696183" y="3511626"/>
            <a:ext cx="4005584" cy="369332"/>
          </a:xfrm>
          <a:prstGeom prst="rect">
            <a:avLst/>
          </a:prstGeom>
          <a:noFill/>
        </p:spPr>
        <p:txBody>
          <a:bodyPr wrap="square" rtlCol="0">
            <a:spAutoFit/>
          </a:bodyPr>
          <a:lstStyle/>
          <a:p>
            <a:pPr algn="ctr"/>
            <a:r>
              <a:rPr lang="ja-JP" altLang="en-US" b="1" dirty="0" smtClean="0">
                <a:latin typeface="BIZ UDPゴシック" panose="020B0400000000000000" pitchFamily="50" charset="-128"/>
                <a:ea typeface="BIZ UDPゴシック" panose="020B0400000000000000" pitchFamily="50" charset="-128"/>
              </a:rPr>
              <a:t>担当者評価</a:t>
            </a:r>
            <a:endParaRPr lang="en-US" altLang="ja-JP" b="1" dirty="0" smtClean="0">
              <a:latin typeface="BIZ UDPゴシック" panose="020B0400000000000000" pitchFamily="50" charset="-128"/>
              <a:ea typeface="BIZ UDPゴシック" panose="020B0400000000000000" pitchFamily="50" charset="-128"/>
            </a:endParaRPr>
          </a:p>
        </p:txBody>
      </p:sp>
      <p:sp>
        <p:nvSpPr>
          <p:cNvPr id="76" name="object 13"/>
          <p:cNvSpPr/>
          <p:nvPr/>
        </p:nvSpPr>
        <p:spPr>
          <a:xfrm>
            <a:off x="4034073" y="4357737"/>
            <a:ext cx="1662110" cy="2215545"/>
          </a:xfrm>
          <a:prstGeom prst="rect">
            <a:avLst/>
          </a:prstGeom>
          <a:blipFill>
            <a:blip r:embed="rId6" cstate="print"/>
            <a:stretch>
              <a:fillRect/>
            </a:stretch>
          </a:blipFill>
        </p:spPr>
        <p:txBody>
          <a:bodyPr wrap="square" lIns="0" tIns="0" rIns="0" bIns="0" rtlCol="0"/>
          <a:lstStyle/>
          <a:p>
            <a:endParaRPr>
              <a:latin typeface="BIZ UDPゴシック" panose="020B0400000000000000" pitchFamily="50" charset="-128"/>
              <a:ea typeface="BIZ UDPゴシック" panose="020B0400000000000000" pitchFamily="50" charset="-128"/>
            </a:endParaRPr>
          </a:p>
        </p:txBody>
      </p:sp>
      <p:sp>
        <p:nvSpPr>
          <p:cNvPr id="77" name="山形 76"/>
          <p:cNvSpPr/>
          <p:nvPr/>
        </p:nvSpPr>
        <p:spPr>
          <a:xfrm>
            <a:off x="2006751" y="3277099"/>
            <a:ext cx="384894" cy="510932"/>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BIZ UDPゴシック" panose="020B0400000000000000" pitchFamily="50" charset="-128"/>
              <a:ea typeface="BIZ UDPゴシック" panose="020B0400000000000000" pitchFamily="50" charset="-128"/>
            </a:endParaRPr>
          </a:p>
        </p:txBody>
      </p:sp>
      <p:sp>
        <p:nvSpPr>
          <p:cNvPr id="78" name="山形 77"/>
          <p:cNvSpPr/>
          <p:nvPr/>
        </p:nvSpPr>
        <p:spPr>
          <a:xfrm>
            <a:off x="2006751" y="5524352"/>
            <a:ext cx="384894" cy="510932"/>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BIZ UDPゴシック" panose="020B0400000000000000" pitchFamily="50" charset="-128"/>
              <a:ea typeface="BIZ UDPゴシック" panose="020B0400000000000000" pitchFamily="50" charset="-128"/>
            </a:endParaRPr>
          </a:p>
        </p:txBody>
      </p:sp>
      <p:sp>
        <p:nvSpPr>
          <p:cNvPr id="79" name="object 9"/>
          <p:cNvSpPr txBox="1"/>
          <p:nvPr/>
        </p:nvSpPr>
        <p:spPr>
          <a:xfrm>
            <a:off x="642913" y="4659364"/>
            <a:ext cx="1278266" cy="197490"/>
          </a:xfrm>
          <a:prstGeom prst="rect">
            <a:avLst/>
          </a:prstGeom>
        </p:spPr>
        <p:txBody>
          <a:bodyPr vert="horz" wrap="square" lIns="0" tIns="12700" rIns="0" bIns="0" rtlCol="0">
            <a:spAutoFit/>
          </a:bodyPr>
          <a:lstStyle/>
          <a:p>
            <a:pPr marL="12700" algn="ctr">
              <a:lnSpc>
                <a:spcPct val="100000"/>
              </a:lnSpc>
              <a:spcBef>
                <a:spcPts val="100"/>
              </a:spcBef>
            </a:pPr>
            <a:r>
              <a:rPr sz="1200" b="0" spc="85" dirty="0">
                <a:latin typeface="BIZ UDPゴシック" panose="020B0400000000000000" pitchFamily="50" charset="-128"/>
                <a:ea typeface="BIZ UDPゴシック" panose="020B0400000000000000" pitchFamily="50" charset="-128"/>
                <a:cs typeface="Noto Sans CJK JP Medium"/>
              </a:rPr>
              <a:t>UFB</a:t>
            </a:r>
            <a:r>
              <a:rPr sz="1200" b="0" dirty="0">
                <a:latin typeface="BIZ UDPゴシック" panose="020B0400000000000000" pitchFamily="50" charset="-128"/>
                <a:ea typeface="BIZ UDPゴシック" panose="020B0400000000000000" pitchFamily="50" charset="-128"/>
                <a:cs typeface="Noto Sans CJK JP Medium"/>
              </a:rPr>
              <a:t>噴霧前</a:t>
            </a:r>
            <a:endParaRPr sz="1200" dirty="0">
              <a:latin typeface="BIZ UDPゴシック" panose="020B0400000000000000" pitchFamily="50" charset="-128"/>
              <a:ea typeface="BIZ UDPゴシック" panose="020B0400000000000000" pitchFamily="50" charset="-128"/>
              <a:cs typeface="Noto Sans CJK JP Medium"/>
            </a:endParaRPr>
          </a:p>
        </p:txBody>
      </p:sp>
      <p:sp>
        <p:nvSpPr>
          <p:cNvPr id="80" name="テキスト ボックス 79"/>
          <p:cNvSpPr txBox="1"/>
          <p:nvPr/>
        </p:nvSpPr>
        <p:spPr>
          <a:xfrm>
            <a:off x="2440443" y="2503867"/>
            <a:ext cx="1420582" cy="276999"/>
          </a:xfrm>
          <a:prstGeom prst="rect">
            <a:avLst/>
          </a:prstGeom>
          <a:noFill/>
        </p:spPr>
        <p:txBody>
          <a:bodyPr wrap="none" rtlCol="0">
            <a:spAutoFit/>
          </a:bodyPr>
          <a:lstStyle/>
          <a:p>
            <a:r>
              <a:rPr kumimoji="1" lang="en-US" altLang="ja-JP" sz="1200" dirty="0" smtClean="0">
                <a:latin typeface="BIZ UDPゴシック" panose="020B0400000000000000" pitchFamily="50" charset="-128"/>
                <a:ea typeface="BIZ UDPゴシック" panose="020B0400000000000000" pitchFamily="50" charset="-128"/>
              </a:rPr>
              <a:t>UFB</a:t>
            </a:r>
            <a:r>
              <a:rPr kumimoji="1" lang="ja-JP" altLang="en-US" sz="1200" dirty="0" smtClean="0">
                <a:latin typeface="BIZ UDPゴシック" panose="020B0400000000000000" pitchFamily="50" charset="-128"/>
                <a:ea typeface="BIZ UDPゴシック" panose="020B0400000000000000" pitchFamily="50" charset="-128"/>
              </a:rPr>
              <a:t>噴霧後（</a:t>
            </a:r>
            <a:r>
              <a:rPr kumimoji="1" lang="en-US" altLang="ja-JP" sz="1200" smtClean="0">
                <a:latin typeface="BIZ UDPゴシック" panose="020B0400000000000000" pitchFamily="50" charset="-128"/>
                <a:ea typeface="BIZ UDPゴシック" panose="020B0400000000000000" pitchFamily="50" charset="-128"/>
              </a:rPr>
              <a:t>3</a:t>
            </a:r>
            <a:r>
              <a:rPr kumimoji="1" lang="ja-JP" altLang="en-US" sz="1200" smtClean="0">
                <a:latin typeface="BIZ UDPゴシック" panose="020B0400000000000000" pitchFamily="50" charset="-128"/>
                <a:ea typeface="BIZ UDPゴシック" panose="020B0400000000000000" pitchFamily="50" charset="-128"/>
              </a:rPr>
              <a:t>回</a:t>
            </a:r>
            <a:r>
              <a:rPr lang="ja-JP" altLang="en-US" sz="1200" dirty="0" smtClean="0">
                <a:latin typeface="BIZ UDPゴシック" panose="020B0400000000000000" pitchFamily="50" charset="-128"/>
                <a:ea typeface="BIZ UDPゴシック" panose="020B0400000000000000" pitchFamily="50" charset="-128"/>
              </a:rPr>
              <a:t>）</a:t>
            </a:r>
            <a:endParaRPr kumimoji="1" lang="en-US" altLang="ja-JP" sz="1200" dirty="0" smtClean="0">
              <a:latin typeface="BIZ UDPゴシック" panose="020B0400000000000000" pitchFamily="50" charset="-128"/>
              <a:ea typeface="BIZ UDPゴシック" panose="020B0400000000000000" pitchFamily="50" charset="-128"/>
            </a:endParaRPr>
          </a:p>
        </p:txBody>
      </p:sp>
      <p:sp>
        <p:nvSpPr>
          <p:cNvPr id="81" name="テキスト ボックス 80"/>
          <p:cNvSpPr txBox="1"/>
          <p:nvPr/>
        </p:nvSpPr>
        <p:spPr>
          <a:xfrm>
            <a:off x="2440443" y="4611514"/>
            <a:ext cx="1457450" cy="276999"/>
          </a:xfrm>
          <a:prstGeom prst="rect">
            <a:avLst/>
          </a:prstGeom>
          <a:noFill/>
        </p:spPr>
        <p:txBody>
          <a:bodyPr wrap="none" rtlCol="0">
            <a:spAutoFit/>
          </a:bodyPr>
          <a:lstStyle/>
          <a:p>
            <a:r>
              <a:rPr kumimoji="1" lang="en-US" altLang="ja-JP" sz="1200" dirty="0" smtClean="0">
                <a:latin typeface="BIZ UDPゴシック" panose="020B0400000000000000" pitchFamily="50" charset="-128"/>
                <a:ea typeface="BIZ UDPゴシック" panose="020B0400000000000000" pitchFamily="50" charset="-128"/>
              </a:rPr>
              <a:t>UFB</a:t>
            </a:r>
            <a:r>
              <a:rPr kumimoji="1" lang="ja-JP" altLang="en-US" sz="1200" dirty="0" smtClean="0">
                <a:latin typeface="BIZ UDPゴシック" panose="020B0400000000000000" pitchFamily="50" charset="-128"/>
                <a:ea typeface="BIZ UDPゴシック" panose="020B0400000000000000" pitchFamily="50" charset="-128"/>
              </a:rPr>
              <a:t>噴霧後（</a:t>
            </a:r>
            <a:r>
              <a:rPr kumimoji="1" lang="en-US" altLang="ja-JP" sz="1200" dirty="0" smtClean="0">
                <a:latin typeface="BIZ UDPゴシック" panose="020B0400000000000000" pitchFamily="50" charset="-128"/>
                <a:ea typeface="BIZ UDPゴシック" panose="020B0400000000000000" pitchFamily="50" charset="-128"/>
              </a:rPr>
              <a:t>3</a:t>
            </a:r>
            <a:r>
              <a:rPr kumimoji="1" lang="ja-JP" altLang="en-US" sz="1200" dirty="0" smtClean="0">
                <a:latin typeface="BIZ UDPゴシック" panose="020B0400000000000000" pitchFamily="50" charset="-128"/>
                <a:ea typeface="BIZ UDPゴシック" panose="020B0400000000000000" pitchFamily="50" charset="-128"/>
              </a:rPr>
              <a:t>回</a:t>
            </a:r>
            <a:r>
              <a:rPr lang="ja-JP" altLang="en-US" sz="1200" dirty="0" smtClean="0">
                <a:latin typeface="BIZ UDPゴシック" panose="020B0400000000000000" pitchFamily="50" charset="-128"/>
                <a:ea typeface="BIZ UDPゴシック" panose="020B0400000000000000" pitchFamily="50" charset="-128"/>
              </a:rPr>
              <a:t>）</a:t>
            </a:r>
            <a:endParaRPr kumimoji="1" lang="en-US" altLang="ja-JP" sz="1200" dirty="0" smtClean="0">
              <a:latin typeface="BIZ UDPゴシック" panose="020B0400000000000000" pitchFamily="50" charset="-128"/>
              <a:ea typeface="BIZ UDPゴシック" panose="020B0400000000000000" pitchFamily="50" charset="-128"/>
            </a:endParaRPr>
          </a:p>
        </p:txBody>
      </p:sp>
      <p:sp>
        <p:nvSpPr>
          <p:cNvPr id="82" name="テキスト ボックス 81"/>
          <p:cNvSpPr txBox="1"/>
          <p:nvPr/>
        </p:nvSpPr>
        <p:spPr>
          <a:xfrm>
            <a:off x="4034073" y="3893092"/>
            <a:ext cx="1662110" cy="461665"/>
          </a:xfrm>
          <a:prstGeom prst="rect">
            <a:avLst/>
          </a:prstGeom>
          <a:noFill/>
        </p:spPr>
        <p:txBody>
          <a:bodyPr wrap="square" rtlCol="0">
            <a:spAutoFit/>
          </a:bodyPr>
          <a:lstStyle/>
          <a:p>
            <a:pPr algn="ctr"/>
            <a:r>
              <a:rPr lang="ja-JP" altLang="en-US" sz="1200" dirty="0" smtClean="0">
                <a:latin typeface="BIZ UDPゴシック" panose="020B0400000000000000" pitchFamily="50" charset="-128"/>
                <a:ea typeface="BIZ UDPゴシック" panose="020B0400000000000000" pitchFamily="50" charset="-128"/>
              </a:rPr>
              <a:t>シミに光を当て</a:t>
            </a:r>
            <a:endParaRPr lang="en-US" altLang="ja-JP" sz="1200" dirty="0" smtClean="0">
              <a:latin typeface="BIZ UDPゴシック" panose="020B0400000000000000" pitchFamily="50" charset="-128"/>
              <a:ea typeface="BIZ UDPゴシック" panose="020B0400000000000000" pitchFamily="50" charset="-128"/>
            </a:endParaRPr>
          </a:p>
          <a:p>
            <a:pPr algn="ctr"/>
            <a:r>
              <a:rPr kumimoji="1" lang="ja-JP" altLang="en-US" sz="1200" dirty="0" smtClean="0">
                <a:latin typeface="BIZ UDPゴシック" panose="020B0400000000000000" pitchFamily="50" charset="-128"/>
                <a:ea typeface="BIZ UDPゴシック" panose="020B0400000000000000" pitchFamily="50" charset="-128"/>
              </a:rPr>
              <a:t>至近距離で撮影</a:t>
            </a:r>
            <a:endParaRPr kumimoji="1" lang="en-US" altLang="ja-JP" sz="1200" dirty="0" smtClean="0">
              <a:latin typeface="BIZ UDPゴシック" panose="020B0400000000000000" pitchFamily="50" charset="-128"/>
              <a:ea typeface="BIZ UDPゴシック" panose="020B0400000000000000" pitchFamily="50" charset="-128"/>
            </a:endParaRPr>
          </a:p>
        </p:txBody>
      </p:sp>
      <p:pic>
        <p:nvPicPr>
          <p:cNvPr id="83" name="図 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5794" y="1319257"/>
            <a:ext cx="994486" cy="1116836"/>
          </a:xfrm>
          <a:prstGeom prst="rect">
            <a:avLst/>
          </a:prstGeom>
        </p:spPr>
      </p:pic>
      <p:sp>
        <p:nvSpPr>
          <p:cNvPr id="84" name="テキスト ボックス 83">
            <a:extLst>
              <a:ext uri="{FF2B5EF4-FFF2-40B4-BE49-F238E27FC236}">
                <a16:creationId xmlns:a16="http://schemas.microsoft.com/office/drawing/2014/main" id="{7926C8FD-7CF2-4BF2-B807-418908C3AA9E}"/>
              </a:ext>
            </a:extLst>
          </p:cNvPr>
          <p:cNvSpPr txBox="1"/>
          <p:nvPr/>
        </p:nvSpPr>
        <p:spPr>
          <a:xfrm>
            <a:off x="7454375" y="1890519"/>
            <a:ext cx="1646592" cy="276999"/>
          </a:xfrm>
          <a:prstGeom prst="rect">
            <a:avLst/>
          </a:prstGeom>
          <a:noFill/>
        </p:spPr>
        <p:txBody>
          <a:bodyPr wrap="square" rtlCol="0">
            <a:spAutoFit/>
          </a:bodyPr>
          <a:lstStyle/>
          <a:p>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ウルトラポンプ</a:t>
            </a:r>
            <a:endParaRPr lang="en-US" altLang="ja-JP" sz="1200" dirty="0" smtClean="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664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7926C8FD-7CF2-4BF2-B807-418908C3AA9E}"/>
              </a:ext>
            </a:extLst>
          </p:cNvPr>
          <p:cNvSpPr txBox="1"/>
          <p:nvPr/>
        </p:nvSpPr>
        <p:spPr>
          <a:xfrm>
            <a:off x="1" y="190875"/>
            <a:ext cx="9906000" cy="400110"/>
          </a:xfrm>
          <a:prstGeom prst="rect">
            <a:avLst/>
          </a:prstGeom>
          <a:solidFill>
            <a:srgbClr val="002060"/>
          </a:solidFill>
        </p:spPr>
        <p:txBody>
          <a:bodyPr wrap="square" rtlCol="0">
            <a:spAutoFit/>
          </a:bodyPr>
          <a:lstStyle/>
          <a:p>
            <a:pPr algn="ctr"/>
            <a:r>
              <a:rPr lang="ja-JP" altLang="en-US" sz="2000" dirty="0" smtClean="0">
                <a:solidFill>
                  <a:schemeClr val="bg1"/>
                </a:solidFill>
                <a:latin typeface="BIZ UDゴシック" panose="020B0400000000000000" pitchFamily="49" charset="-128"/>
                <a:ea typeface="BIZ UDゴシック" panose="020B0400000000000000" pitchFamily="49" charset="-128"/>
              </a:rPr>
              <a:t>活用事例集</a:t>
            </a:r>
            <a:endParaRPr lang="ja-JP" altLang="en-US" sz="2000" dirty="0">
              <a:solidFill>
                <a:schemeClr val="bg1"/>
              </a:solidFill>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fld id="{B8993390-9E2F-4514-8EE3-B9D48A849013}" type="slidenum">
              <a:rPr kumimoji="1" lang="ja-JP" altLang="en-US" smtClean="0"/>
              <a:t>5</a:t>
            </a:fld>
            <a:endParaRPr kumimoji="1" lang="ja-JP" altLang="en-US"/>
          </a:p>
        </p:txBody>
      </p:sp>
      <p:sp>
        <p:nvSpPr>
          <p:cNvPr id="50" name="角丸四角形 49"/>
          <p:cNvSpPr/>
          <p:nvPr/>
        </p:nvSpPr>
        <p:spPr>
          <a:xfrm>
            <a:off x="271463" y="696835"/>
            <a:ext cx="1528781" cy="58014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7926C8FD-7CF2-4BF2-B807-418908C3AA9E}"/>
              </a:ext>
            </a:extLst>
          </p:cNvPr>
          <p:cNvSpPr txBox="1"/>
          <p:nvPr/>
        </p:nvSpPr>
        <p:spPr>
          <a:xfrm>
            <a:off x="271463" y="717115"/>
            <a:ext cx="1528781" cy="523220"/>
          </a:xfrm>
          <a:prstGeom prst="rect">
            <a:avLst/>
          </a:prstGeom>
          <a:noFill/>
          <a:ln>
            <a:noFill/>
          </a:ln>
        </p:spPr>
        <p:txBody>
          <a:bodyPr wrap="square" rtlCol="0">
            <a:spAutoFit/>
          </a:bodyPr>
          <a:lstStyle/>
          <a:p>
            <a:pPr algn="ctr"/>
            <a:r>
              <a:rPr lang="ja-JP" altLang="en-US" sz="2800" dirty="0" smtClean="0">
                <a:solidFill>
                  <a:srgbClr val="002060"/>
                </a:solidFill>
                <a:latin typeface="BIZ UDゴシック" panose="020B0400000000000000" pitchFamily="49" charset="-128"/>
                <a:ea typeface="BIZ UDゴシック" panose="020B0400000000000000" pitchFamily="49" charset="-128"/>
              </a:rPr>
              <a:t>洗　浄</a:t>
            </a:r>
            <a:r>
              <a:rPr lang="ja-JP" altLang="en-US" sz="2800" dirty="0">
                <a:solidFill>
                  <a:srgbClr val="002060"/>
                </a:solidFill>
                <a:latin typeface="BIZ UDゴシック" panose="020B0400000000000000" pitchFamily="49" charset="-128"/>
                <a:ea typeface="BIZ UDゴシック" panose="020B0400000000000000" pitchFamily="49" charset="-128"/>
              </a:rPr>
              <a:t>　</a:t>
            </a:r>
          </a:p>
        </p:txBody>
      </p:sp>
      <p:sp>
        <p:nvSpPr>
          <p:cNvPr id="52" name="テキスト ボックス 51">
            <a:extLst>
              <a:ext uri="{FF2B5EF4-FFF2-40B4-BE49-F238E27FC236}">
                <a16:creationId xmlns:a16="http://schemas.microsoft.com/office/drawing/2014/main" id="{7926C8FD-7CF2-4BF2-B807-418908C3AA9E}"/>
              </a:ext>
            </a:extLst>
          </p:cNvPr>
          <p:cNvSpPr txBox="1"/>
          <p:nvPr/>
        </p:nvSpPr>
        <p:spPr>
          <a:xfrm>
            <a:off x="435137" y="644800"/>
            <a:ext cx="9035726" cy="442429"/>
          </a:xfrm>
          <a:prstGeom prst="rect">
            <a:avLst/>
          </a:prstGeom>
          <a:noFill/>
        </p:spPr>
        <p:txBody>
          <a:bodyPr wrap="square" rtlCol="0">
            <a:spAutoFit/>
          </a:bodyPr>
          <a:lstStyle/>
          <a:p>
            <a:pPr algn="ctr"/>
            <a:r>
              <a:rPr lang="ja-JP" altLang="en-US" sz="2275" dirty="0" smtClean="0">
                <a:latin typeface="BIZ UDゴシック" panose="020B0400000000000000" pitchFamily="49" charset="-128"/>
                <a:ea typeface="BIZ UDゴシック" panose="020B0400000000000000" pitchFamily="49" charset="-128"/>
              </a:rPr>
              <a:t>オフィスビル内</a:t>
            </a:r>
            <a:r>
              <a:rPr lang="ja-JP" altLang="en-US" sz="2275" dirty="0" smtClean="0">
                <a:latin typeface="BIZ UDゴシック" panose="020B0400000000000000" pitchFamily="49" charset="-128"/>
                <a:ea typeface="BIZ UDゴシック" panose="020B0400000000000000" pitchFamily="49" charset="-128"/>
              </a:rPr>
              <a:t>洗浄（駐車場）</a:t>
            </a:r>
            <a:endParaRPr lang="ja-JP" altLang="en-US" sz="2275" dirty="0">
              <a:latin typeface="BIZ UDゴシック" panose="020B0400000000000000" pitchFamily="49" charset="-128"/>
              <a:ea typeface="BIZ UDゴシック" panose="020B0400000000000000" pitchFamily="49" charset="-128"/>
            </a:endParaRPr>
          </a:p>
        </p:txBody>
      </p:sp>
      <p:sp>
        <p:nvSpPr>
          <p:cNvPr id="60" name="正方形/長方形 59"/>
          <p:cNvSpPr/>
          <p:nvPr/>
        </p:nvSpPr>
        <p:spPr>
          <a:xfrm>
            <a:off x="1334139" y="1318501"/>
            <a:ext cx="7689203" cy="1117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7926C8FD-7CF2-4BF2-B807-418908C3AA9E}"/>
              </a:ext>
            </a:extLst>
          </p:cNvPr>
          <p:cNvSpPr txBox="1"/>
          <p:nvPr/>
        </p:nvSpPr>
        <p:spPr>
          <a:xfrm>
            <a:off x="1513259" y="1721666"/>
            <a:ext cx="4463253" cy="646331"/>
          </a:xfrm>
          <a:prstGeom prst="rect">
            <a:avLst/>
          </a:prstGeom>
          <a:noFill/>
        </p:spPr>
        <p:txBody>
          <a:bodyPr wrap="square" rtlCol="0">
            <a:spAutoFit/>
          </a:bodyPr>
          <a:lstStyle/>
          <a:p>
            <a:r>
              <a:rPr lang="ja-JP" altLang="en-US" sz="1200" dirty="0" smtClean="0">
                <a:latin typeface="BIZ UDPゴシック" panose="020B0400000000000000" pitchFamily="50" charset="-128"/>
                <a:ea typeface="BIZ UDPゴシック" panose="020B0400000000000000" pitchFamily="50" charset="-128"/>
              </a:rPr>
              <a:t>①噴霧後、</a:t>
            </a:r>
            <a:r>
              <a:rPr lang="en-US" altLang="ja-JP" sz="1200" dirty="0" smtClean="0">
                <a:latin typeface="BIZ UDPゴシック" panose="020B0400000000000000" pitchFamily="50" charset="-128"/>
                <a:ea typeface="BIZ UDPゴシック" panose="020B0400000000000000" pitchFamily="50" charset="-128"/>
              </a:rPr>
              <a:t>5</a:t>
            </a:r>
            <a:r>
              <a:rPr lang="ja-JP" altLang="en-US" sz="1200" dirty="0" smtClean="0">
                <a:latin typeface="BIZ UDPゴシック" panose="020B0400000000000000" pitchFamily="50" charset="-128"/>
                <a:ea typeface="BIZ UDPゴシック" panose="020B0400000000000000" pitchFamily="50" charset="-128"/>
              </a:rPr>
              <a:t>分程放置し、泡を浸透させる</a:t>
            </a:r>
            <a:endParaRPr lang="en-US" altLang="ja-JP" sz="1200" dirty="0" smtClean="0">
              <a:latin typeface="BIZ UDPゴシック" panose="020B0400000000000000" pitchFamily="50" charset="-128"/>
              <a:ea typeface="BIZ UDPゴシック" panose="020B0400000000000000" pitchFamily="50" charset="-128"/>
            </a:endParaRPr>
          </a:p>
          <a:p>
            <a:r>
              <a:rPr lang="ja-JP" altLang="en-US" sz="1200" dirty="0" smtClean="0">
                <a:latin typeface="BIZ UDPゴシック" panose="020B0400000000000000" pitchFamily="50" charset="-128"/>
                <a:ea typeface="BIZ UDPゴシック" panose="020B0400000000000000" pitchFamily="50" charset="-128"/>
              </a:rPr>
              <a:t>②雑巾で軽く擦り、水で洗い流す</a:t>
            </a:r>
            <a:endParaRPr lang="en-US" altLang="ja-JP" sz="1200" dirty="0" smtClean="0">
              <a:latin typeface="BIZ UDPゴシック" panose="020B0400000000000000" pitchFamily="50" charset="-128"/>
              <a:ea typeface="BIZ UDPゴシック" panose="020B0400000000000000" pitchFamily="50" charset="-128"/>
            </a:endParaRPr>
          </a:p>
          <a:p>
            <a:r>
              <a:rPr lang="ja-JP" altLang="en-US" sz="1200" dirty="0" smtClean="0">
                <a:latin typeface="BIZ UDPゴシック" panose="020B0400000000000000" pitchFamily="50" charset="-128"/>
                <a:ea typeface="BIZ UDPゴシック" panose="020B0400000000000000" pitchFamily="50" charset="-128"/>
              </a:rPr>
              <a:t>③マイクロファイバーで</a:t>
            </a:r>
            <a:r>
              <a:rPr lang="ja-JP" altLang="en-US" sz="1200" dirty="0" smtClean="0">
                <a:latin typeface="BIZ UDPゴシック" panose="020B0400000000000000" pitchFamily="50" charset="-128"/>
                <a:ea typeface="BIZ UDPゴシック" panose="020B0400000000000000" pitchFamily="50" charset="-128"/>
              </a:rPr>
              <a:t>拭き上げる</a:t>
            </a:r>
            <a:endParaRPr lang="en-US" altLang="ja-JP" sz="1200" dirty="0" smtClean="0">
              <a:latin typeface="BIZ UDPゴシック" panose="020B0400000000000000" pitchFamily="50" charset="-128"/>
              <a:ea typeface="BIZ UDPゴシック" panose="020B0400000000000000" pitchFamily="50" charset="-128"/>
            </a:endParaRPr>
          </a:p>
        </p:txBody>
      </p:sp>
      <p:sp>
        <p:nvSpPr>
          <p:cNvPr id="68" name="テキスト ボックス 67">
            <a:extLst>
              <a:ext uri="{FF2B5EF4-FFF2-40B4-BE49-F238E27FC236}">
                <a16:creationId xmlns:a16="http://schemas.microsoft.com/office/drawing/2014/main" id="{7926C8FD-7CF2-4BF2-B807-418908C3AA9E}"/>
              </a:ext>
            </a:extLst>
          </p:cNvPr>
          <p:cNvSpPr txBox="1"/>
          <p:nvPr/>
        </p:nvSpPr>
        <p:spPr>
          <a:xfrm>
            <a:off x="271463" y="1290080"/>
            <a:ext cx="3384362" cy="369332"/>
          </a:xfrm>
          <a:prstGeom prst="rect">
            <a:avLst/>
          </a:prstGeom>
          <a:noFill/>
        </p:spPr>
        <p:txBody>
          <a:bodyPr wrap="square" rtlCol="0">
            <a:spAutoFit/>
          </a:bodyPr>
          <a:lstStyle/>
          <a:p>
            <a:pPr algn="ctr"/>
            <a:r>
              <a:rPr lang="ja-JP" altLang="en-US" b="1" dirty="0" smtClean="0">
                <a:latin typeface="BIZ UDPゴシック" panose="020B0400000000000000" pitchFamily="50" charset="-128"/>
                <a:ea typeface="BIZ UDPゴシック" panose="020B0400000000000000" pitchFamily="50" charset="-128"/>
              </a:rPr>
              <a:t>洗浄方法</a:t>
            </a:r>
            <a:endParaRPr lang="en-US" altLang="ja-JP" b="1" dirty="0" smtClean="0">
              <a:latin typeface="BIZ UDPゴシック" panose="020B0400000000000000" pitchFamily="50" charset="-128"/>
              <a:ea typeface="BIZ UDPゴシック" panose="020B0400000000000000" pitchFamily="50" charset="-128"/>
            </a:endParaRPr>
          </a:p>
        </p:txBody>
      </p:sp>
      <p:cxnSp>
        <p:nvCxnSpPr>
          <p:cNvPr id="69" name="直線コネクタ 68"/>
          <p:cNvCxnSpPr/>
          <p:nvPr/>
        </p:nvCxnSpPr>
        <p:spPr>
          <a:xfrm>
            <a:off x="1427069" y="1614557"/>
            <a:ext cx="1092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83" name="図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5794" y="1319257"/>
            <a:ext cx="994486" cy="1116836"/>
          </a:xfrm>
          <a:prstGeom prst="rect">
            <a:avLst/>
          </a:prstGeom>
        </p:spPr>
      </p:pic>
      <p:sp>
        <p:nvSpPr>
          <p:cNvPr id="84" name="テキスト ボックス 83">
            <a:extLst>
              <a:ext uri="{FF2B5EF4-FFF2-40B4-BE49-F238E27FC236}">
                <a16:creationId xmlns:a16="http://schemas.microsoft.com/office/drawing/2014/main" id="{7926C8FD-7CF2-4BF2-B807-418908C3AA9E}"/>
              </a:ext>
            </a:extLst>
          </p:cNvPr>
          <p:cNvSpPr txBox="1"/>
          <p:nvPr/>
        </p:nvSpPr>
        <p:spPr>
          <a:xfrm>
            <a:off x="7454375" y="1890519"/>
            <a:ext cx="1646592" cy="276999"/>
          </a:xfrm>
          <a:prstGeom prst="rect">
            <a:avLst/>
          </a:prstGeom>
          <a:noFill/>
        </p:spPr>
        <p:txBody>
          <a:bodyPr wrap="square" rtlCol="0">
            <a:spAutoFit/>
          </a:bodyPr>
          <a:lstStyle/>
          <a:p>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ウルトラポンプ</a:t>
            </a:r>
            <a:endParaRPr lang="en-US" altLang="ja-JP" sz="1200" dirty="0" smtClean="0">
              <a:latin typeface="BIZ UDゴシック" panose="020B0400000000000000" pitchFamily="49" charset="-128"/>
              <a:ea typeface="BIZ UDゴシック" panose="020B0400000000000000" pitchFamily="49" charset="-128"/>
            </a:endParaRPr>
          </a:p>
        </p:txBody>
      </p:sp>
      <p:sp>
        <p:nvSpPr>
          <p:cNvPr id="85" name="角丸四角形 84"/>
          <p:cNvSpPr/>
          <p:nvPr/>
        </p:nvSpPr>
        <p:spPr>
          <a:xfrm>
            <a:off x="4953000" y="2573745"/>
            <a:ext cx="4385205" cy="409534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latin typeface="BIZ UDゴシック" panose="020B0400000000000000" pitchFamily="49" charset="-128"/>
              <a:ea typeface="BIZ UDゴシック" panose="020B0400000000000000" pitchFamily="49" charset="-128"/>
            </a:endParaRPr>
          </a:p>
        </p:txBody>
      </p:sp>
      <p:cxnSp>
        <p:nvCxnSpPr>
          <p:cNvPr id="86" name="直線コネクタ 85"/>
          <p:cNvCxnSpPr/>
          <p:nvPr/>
        </p:nvCxnSpPr>
        <p:spPr>
          <a:xfrm>
            <a:off x="6592148" y="3008310"/>
            <a:ext cx="1158240" cy="0"/>
          </a:xfrm>
          <a:prstGeom prst="line">
            <a:avLst/>
          </a:prstGeom>
          <a:ln w="38100">
            <a:solidFill>
              <a:srgbClr val="FBAD2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7926C8FD-7CF2-4BF2-B807-418908C3AA9E}"/>
              </a:ext>
            </a:extLst>
          </p:cNvPr>
          <p:cNvSpPr txBox="1"/>
          <p:nvPr/>
        </p:nvSpPr>
        <p:spPr>
          <a:xfrm>
            <a:off x="6476798" y="2657417"/>
            <a:ext cx="1371948" cy="369332"/>
          </a:xfrm>
          <a:prstGeom prst="rect">
            <a:avLst/>
          </a:prstGeom>
          <a:noFill/>
        </p:spPr>
        <p:txBody>
          <a:bodyPr wrap="square" rtlCol="0">
            <a:spAutoFit/>
          </a:bodyPr>
          <a:lstStyle/>
          <a:p>
            <a:pPr algn="ctr"/>
            <a:r>
              <a:rPr lang="ja-JP" altLang="en-US" b="1" dirty="0" smtClean="0">
                <a:latin typeface="BIZ UDゴシック" panose="020B0400000000000000" pitchFamily="49" charset="-128"/>
                <a:ea typeface="BIZ UDゴシック" panose="020B0400000000000000" pitchFamily="49" charset="-128"/>
              </a:rPr>
              <a:t>担当者評価</a:t>
            </a:r>
            <a:endParaRPr lang="en-US" altLang="ja-JP" b="1" dirty="0" smtClean="0">
              <a:latin typeface="BIZ UDゴシック" panose="020B0400000000000000" pitchFamily="49" charset="-128"/>
              <a:ea typeface="BIZ UDゴシック" panose="020B0400000000000000" pitchFamily="49" charset="-128"/>
            </a:endParaRPr>
          </a:p>
        </p:txBody>
      </p:sp>
      <p:sp>
        <p:nvSpPr>
          <p:cNvPr id="88" name="object 11"/>
          <p:cNvSpPr>
            <a:spLocks noChangeAspect="1"/>
          </p:cNvSpPr>
          <p:nvPr/>
        </p:nvSpPr>
        <p:spPr>
          <a:xfrm>
            <a:off x="2871687" y="2848312"/>
            <a:ext cx="1455920" cy="1850382"/>
          </a:xfrm>
          <a:prstGeom prst="rect">
            <a:avLst/>
          </a:prstGeom>
          <a:blipFill>
            <a:blip r:embed="rId3" cstate="print"/>
            <a:stretch>
              <a:fillRect/>
            </a:stretch>
          </a:blipFill>
        </p:spPr>
        <p:txBody>
          <a:bodyPr wrap="square" lIns="0" tIns="0" rIns="0" bIns="0" rtlCol="0"/>
          <a:lstStyle/>
          <a:p>
            <a:endParaRPr>
              <a:latin typeface="BIZ UDPゴシック" panose="020B0400000000000000" pitchFamily="50" charset="-128"/>
              <a:ea typeface="BIZ UDPゴシック" panose="020B0400000000000000" pitchFamily="50" charset="-128"/>
            </a:endParaRPr>
          </a:p>
        </p:txBody>
      </p:sp>
      <p:sp>
        <p:nvSpPr>
          <p:cNvPr id="89" name="object 12"/>
          <p:cNvSpPr>
            <a:spLocks noChangeAspect="1"/>
          </p:cNvSpPr>
          <p:nvPr/>
        </p:nvSpPr>
        <p:spPr>
          <a:xfrm>
            <a:off x="330539" y="4775887"/>
            <a:ext cx="1469705" cy="1893201"/>
          </a:xfrm>
          <a:prstGeom prst="rect">
            <a:avLst/>
          </a:prstGeom>
          <a:blipFill>
            <a:blip r:embed="rId4" cstate="print"/>
            <a:srcRect/>
            <a:stretch>
              <a:fillRect l="-1" r="-4562"/>
            </a:stretch>
          </a:blipFill>
        </p:spPr>
        <p:txBody>
          <a:bodyPr wrap="square" lIns="0" tIns="0" rIns="0" bIns="0" rtlCol="0"/>
          <a:lstStyle/>
          <a:p>
            <a:endParaRPr>
              <a:latin typeface="BIZ UDPゴシック" panose="020B0400000000000000" pitchFamily="50" charset="-128"/>
              <a:ea typeface="BIZ UDPゴシック" panose="020B0400000000000000" pitchFamily="50" charset="-128"/>
            </a:endParaRPr>
          </a:p>
        </p:txBody>
      </p:sp>
      <p:sp>
        <p:nvSpPr>
          <p:cNvPr id="90" name="object 13"/>
          <p:cNvSpPr>
            <a:spLocks noChangeAspect="1"/>
          </p:cNvSpPr>
          <p:nvPr/>
        </p:nvSpPr>
        <p:spPr>
          <a:xfrm>
            <a:off x="327785" y="2846280"/>
            <a:ext cx="1443494" cy="1834165"/>
          </a:xfrm>
          <a:prstGeom prst="rect">
            <a:avLst/>
          </a:prstGeom>
          <a:blipFill>
            <a:blip r:embed="rId5" cstate="print"/>
            <a:stretch>
              <a:fillRect/>
            </a:stretch>
          </a:blipFill>
        </p:spPr>
        <p:txBody>
          <a:bodyPr wrap="square" lIns="0" tIns="0" rIns="0" bIns="0" rtlCol="0"/>
          <a:lstStyle/>
          <a:p>
            <a:endParaRPr>
              <a:latin typeface="BIZ UDPゴシック" panose="020B0400000000000000" pitchFamily="50" charset="-128"/>
              <a:ea typeface="BIZ UDPゴシック" panose="020B0400000000000000" pitchFamily="50" charset="-128"/>
            </a:endParaRPr>
          </a:p>
        </p:txBody>
      </p:sp>
      <p:pic>
        <p:nvPicPr>
          <p:cNvPr id="91" name="図 90"/>
          <p:cNvPicPr>
            <a:picLocks noChangeAspect="1"/>
          </p:cNvPicPr>
          <p:nvPr/>
        </p:nvPicPr>
        <p:blipFill rotWithShape="1">
          <a:blip r:embed="rId6"/>
          <a:srcRect b="3742"/>
          <a:stretch/>
        </p:blipFill>
        <p:spPr>
          <a:xfrm>
            <a:off x="2848327" y="4775888"/>
            <a:ext cx="1469643" cy="1893202"/>
          </a:xfrm>
          <a:prstGeom prst="rect">
            <a:avLst/>
          </a:prstGeom>
        </p:spPr>
      </p:pic>
      <p:sp>
        <p:nvSpPr>
          <p:cNvPr id="92" name="object 8"/>
          <p:cNvSpPr txBox="1"/>
          <p:nvPr/>
        </p:nvSpPr>
        <p:spPr>
          <a:xfrm>
            <a:off x="188889" y="2573745"/>
            <a:ext cx="1736543" cy="197490"/>
          </a:xfrm>
          <a:prstGeom prst="rect">
            <a:avLst/>
          </a:prstGeom>
        </p:spPr>
        <p:txBody>
          <a:bodyPr vert="horz" wrap="square" lIns="0" tIns="12700" rIns="0" bIns="0" rtlCol="0">
            <a:spAutoFit/>
          </a:bodyPr>
          <a:lstStyle/>
          <a:p>
            <a:pPr marL="12700" algn="ctr">
              <a:lnSpc>
                <a:spcPct val="100000"/>
              </a:lnSpc>
              <a:spcBef>
                <a:spcPts val="100"/>
              </a:spcBef>
            </a:pPr>
            <a:r>
              <a:rPr sz="1200" b="0" spc="85" dirty="0">
                <a:latin typeface="BIZ UDPゴシック" panose="020B0400000000000000" pitchFamily="50" charset="-128"/>
                <a:ea typeface="BIZ UDPゴシック" panose="020B0400000000000000" pitchFamily="50" charset="-128"/>
                <a:cs typeface="Noto Sans CJK JP Medium"/>
              </a:rPr>
              <a:t>UFB</a:t>
            </a:r>
            <a:r>
              <a:rPr sz="1200" b="0" dirty="0">
                <a:latin typeface="BIZ UDPゴシック" panose="020B0400000000000000" pitchFamily="50" charset="-128"/>
                <a:ea typeface="BIZ UDPゴシック" panose="020B0400000000000000" pitchFamily="50" charset="-128"/>
                <a:cs typeface="Noto Sans CJK JP Medium"/>
              </a:rPr>
              <a:t>噴霧前</a:t>
            </a:r>
            <a:endParaRPr sz="1200" dirty="0">
              <a:latin typeface="BIZ UDPゴシック" panose="020B0400000000000000" pitchFamily="50" charset="-128"/>
              <a:ea typeface="BIZ UDPゴシック" panose="020B0400000000000000" pitchFamily="50" charset="-128"/>
              <a:cs typeface="Noto Sans CJK JP Medium"/>
            </a:endParaRPr>
          </a:p>
        </p:txBody>
      </p:sp>
      <p:sp>
        <p:nvSpPr>
          <p:cNvPr id="93" name="山形 92"/>
          <p:cNvSpPr/>
          <p:nvPr/>
        </p:nvSpPr>
        <p:spPr>
          <a:xfrm>
            <a:off x="2128384" y="3577161"/>
            <a:ext cx="384894" cy="510932"/>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4" name="山形 93"/>
          <p:cNvSpPr/>
          <p:nvPr/>
        </p:nvSpPr>
        <p:spPr>
          <a:xfrm>
            <a:off x="2132015" y="5306409"/>
            <a:ext cx="384894" cy="510932"/>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5" name="テキスト ボックス 94">
            <a:extLst>
              <a:ext uri="{FF2B5EF4-FFF2-40B4-BE49-F238E27FC236}">
                <a16:creationId xmlns:a16="http://schemas.microsoft.com/office/drawing/2014/main" id="{7926C8FD-7CF2-4BF2-B807-418908C3AA9E}"/>
              </a:ext>
            </a:extLst>
          </p:cNvPr>
          <p:cNvSpPr txBox="1"/>
          <p:nvPr/>
        </p:nvSpPr>
        <p:spPr>
          <a:xfrm>
            <a:off x="5291668" y="3359204"/>
            <a:ext cx="3882863" cy="1169551"/>
          </a:xfrm>
          <a:prstGeom prst="rect">
            <a:avLst/>
          </a:prstGeom>
          <a:noFill/>
        </p:spPr>
        <p:txBody>
          <a:bodyPr wrap="square" rtlCol="0">
            <a:spAutoFit/>
          </a:bodyPr>
          <a:lstStyle/>
          <a:p>
            <a:pPr marL="285750" indent="-285750">
              <a:buFont typeface="Wingdings" panose="05000000000000000000" pitchFamily="2" charset="2"/>
              <a:buChar char="ü"/>
            </a:pPr>
            <a:r>
              <a:rPr lang="en-US" altLang="ja-JP" sz="1400" dirty="0" smtClean="0">
                <a:latin typeface="BIZ UDゴシック" panose="020B0400000000000000" pitchFamily="49" charset="-128"/>
                <a:ea typeface="BIZ UDゴシック" panose="020B0400000000000000" pitchFamily="49" charset="-128"/>
              </a:rPr>
              <a:t>UFB</a:t>
            </a:r>
            <a:r>
              <a:rPr lang="ja-JP" altLang="en-US" sz="1400" dirty="0" smtClean="0">
                <a:latin typeface="BIZ UDゴシック" panose="020B0400000000000000" pitchFamily="49" charset="-128"/>
                <a:ea typeface="BIZ UDゴシック" panose="020B0400000000000000" pitchFamily="49" charset="-128"/>
              </a:rPr>
              <a:t>水を噴霧したことで石の汚れが落ち、全体的にトーンが</a:t>
            </a:r>
            <a:r>
              <a:rPr lang="ja-JP" altLang="en-US" sz="1400" dirty="0" smtClean="0">
                <a:latin typeface="BIZ UDゴシック" panose="020B0400000000000000" pitchFamily="49" charset="-128"/>
                <a:ea typeface="BIZ UDゴシック" panose="020B0400000000000000" pitchFamily="49" charset="-128"/>
              </a:rPr>
              <a:t>上がった</a:t>
            </a:r>
            <a:endParaRPr lang="en-US" altLang="ja-JP" sz="1400" dirty="0" smtClean="0">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ü"/>
            </a:pPr>
            <a:endParaRPr lang="en-US" altLang="ja-JP" sz="1400" dirty="0" smtClean="0">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ü"/>
            </a:pPr>
            <a:r>
              <a:rPr lang="en-US" altLang="ja-JP" sz="1400" dirty="0" smtClean="0">
                <a:latin typeface="BIZ UDゴシック" panose="020B0400000000000000" pitchFamily="49" charset="-128"/>
                <a:ea typeface="BIZ UDゴシック" panose="020B0400000000000000" pitchFamily="49" charset="-128"/>
              </a:rPr>
              <a:t>UFB</a:t>
            </a:r>
            <a:r>
              <a:rPr lang="ja-JP" altLang="en-US" sz="1400" dirty="0">
                <a:latin typeface="BIZ UDゴシック" panose="020B0400000000000000" pitchFamily="49" charset="-128"/>
                <a:ea typeface="BIZ UDゴシック" panose="020B0400000000000000" pitchFamily="49" charset="-128"/>
              </a:rPr>
              <a:t>水が流れた所にも効果が</a:t>
            </a:r>
            <a:r>
              <a:rPr lang="ja-JP" altLang="en-US" sz="1400" dirty="0" smtClean="0">
                <a:latin typeface="BIZ UDゴシック" panose="020B0400000000000000" pitchFamily="49" charset="-128"/>
                <a:ea typeface="BIZ UDゴシック" panose="020B0400000000000000" pitchFamily="49" charset="-128"/>
              </a:rPr>
              <a:t>現れ、色の違いは歴然であった</a:t>
            </a:r>
            <a:endParaRPr lang="en-US" altLang="ja-JP" sz="1400" dirty="0">
              <a:latin typeface="BIZ UDゴシック" panose="020B0400000000000000" pitchFamily="49" charset="-128"/>
              <a:ea typeface="BIZ UDゴシック" panose="020B0400000000000000" pitchFamily="49" charset="-128"/>
            </a:endParaRPr>
          </a:p>
        </p:txBody>
      </p:sp>
      <p:sp>
        <p:nvSpPr>
          <p:cNvPr id="96" name="テキスト ボックス 95">
            <a:extLst>
              <a:ext uri="{FF2B5EF4-FFF2-40B4-BE49-F238E27FC236}">
                <a16:creationId xmlns:a16="http://schemas.microsoft.com/office/drawing/2014/main" id="{7926C8FD-7CF2-4BF2-B807-418908C3AA9E}"/>
              </a:ext>
            </a:extLst>
          </p:cNvPr>
          <p:cNvSpPr txBox="1"/>
          <p:nvPr/>
        </p:nvSpPr>
        <p:spPr>
          <a:xfrm>
            <a:off x="5291668" y="5245433"/>
            <a:ext cx="3882863" cy="954107"/>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400" dirty="0" smtClean="0">
                <a:latin typeface="BIZ UDゴシック" panose="020B0400000000000000" pitchFamily="49" charset="-128"/>
                <a:ea typeface="BIZ UDゴシック" panose="020B0400000000000000" pitchFamily="49" charset="-128"/>
              </a:rPr>
              <a:t>タイル目地に目立った汚れや苔も綺麗に　落ちた</a:t>
            </a:r>
            <a:endParaRPr lang="en-US" altLang="ja-JP" sz="1400" dirty="0" smtClean="0">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ü"/>
            </a:pPr>
            <a:endParaRPr lang="en-US" altLang="ja-JP" sz="1400" dirty="0">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ü"/>
            </a:pPr>
            <a:r>
              <a:rPr lang="ja-JP" altLang="en-US" sz="1400" dirty="0" smtClean="0">
                <a:latin typeface="BIZ UDゴシック" panose="020B0400000000000000" pitchFamily="49" charset="-128"/>
                <a:ea typeface="BIZ UDゴシック" panose="020B0400000000000000" pitchFamily="49" charset="-128"/>
              </a:rPr>
              <a:t>花壇の縁石にも艶感が増した</a:t>
            </a:r>
            <a:endParaRPr lang="en-US" altLang="ja-JP" sz="1400" dirty="0">
              <a:latin typeface="BIZ UDゴシック" panose="020B0400000000000000" pitchFamily="49" charset="-128"/>
              <a:ea typeface="BIZ UDゴシック" panose="020B0400000000000000" pitchFamily="49" charset="-128"/>
            </a:endParaRPr>
          </a:p>
        </p:txBody>
      </p:sp>
      <p:sp>
        <p:nvSpPr>
          <p:cNvPr id="97" name="テキスト ボックス 96"/>
          <p:cNvSpPr txBox="1"/>
          <p:nvPr/>
        </p:nvSpPr>
        <p:spPr>
          <a:xfrm>
            <a:off x="2718816" y="2533990"/>
            <a:ext cx="1761663" cy="276999"/>
          </a:xfrm>
          <a:prstGeom prst="rect">
            <a:avLst/>
          </a:prstGeom>
          <a:noFill/>
        </p:spPr>
        <p:txBody>
          <a:bodyPr wrap="square" rtlCol="0">
            <a:spAutoFit/>
          </a:bodyPr>
          <a:lstStyle/>
          <a:p>
            <a:pPr algn="ctr"/>
            <a:r>
              <a:rPr kumimoji="1" lang="en-US" altLang="ja-JP" sz="1200" dirty="0" smtClean="0">
                <a:latin typeface="BIZ UDPゴシック" panose="020B0400000000000000" pitchFamily="50" charset="-128"/>
                <a:ea typeface="BIZ UDPゴシック" panose="020B0400000000000000" pitchFamily="50" charset="-128"/>
              </a:rPr>
              <a:t>UFB</a:t>
            </a:r>
            <a:r>
              <a:rPr kumimoji="1" lang="ja-JP" altLang="en-US" sz="1200" dirty="0" smtClean="0">
                <a:latin typeface="BIZ UDPゴシック" panose="020B0400000000000000" pitchFamily="50" charset="-128"/>
                <a:ea typeface="BIZ UDPゴシック" panose="020B0400000000000000" pitchFamily="50" charset="-128"/>
              </a:rPr>
              <a:t>噴霧後（</a:t>
            </a:r>
            <a:r>
              <a:rPr lang="ja-JP" altLang="en-US" sz="1200" dirty="0">
                <a:latin typeface="BIZ UDPゴシック" panose="020B0400000000000000" pitchFamily="50" charset="-128"/>
                <a:ea typeface="BIZ UDPゴシック" panose="020B0400000000000000" pitchFamily="50" charset="-128"/>
              </a:rPr>
              <a:t>５</a:t>
            </a:r>
            <a:r>
              <a:rPr kumimoji="1" lang="ja-JP" altLang="en-US" sz="1200" dirty="0" smtClean="0">
                <a:latin typeface="BIZ UDPゴシック" panose="020B0400000000000000" pitchFamily="50" charset="-128"/>
                <a:ea typeface="BIZ UDPゴシック" panose="020B0400000000000000" pitchFamily="50" charset="-128"/>
              </a:rPr>
              <a:t>回</a:t>
            </a:r>
            <a:r>
              <a:rPr lang="ja-JP" altLang="en-US" sz="1200" dirty="0" smtClean="0">
                <a:latin typeface="BIZ UDPゴシック" panose="020B0400000000000000" pitchFamily="50" charset="-128"/>
                <a:ea typeface="BIZ UDPゴシック" panose="020B0400000000000000" pitchFamily="50" charset="-128"/>
              </a:rPr>
              <a:t>）</a:t>
            </a:r>
            <a:endParaRPr kumimoji="1" lang="en-US" altLang="ja-JP" sz="1200" dirty="0" smtClean="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4223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7926C8FD-7CF2-4BF2-B807-418908C3AA9E}"/>
              </a:ext>
            </a:extLst>
          </p:cNvPr>
          <p:cNvSpPr txBox="1"/>
          <p:nvPr/>
        </p:nvSpPr>
        <p:spPr>
          <a:xfrm>
            <a:off x="1" y="190875"/>
            <a:ext cx="9906000" cy="400110"/>
          </a:xfrm>
          <a:prstGeom prst="rect">
            <a:avLst/>
          </a:prstGeom>
          <a:solidFill>
            <a:srgbClr val="002060"/>
          </a:solidFill>
        </p:spPr>
        <p:txBody>
          <a:bodyPr wrap="square" rtlCol="0">
            <a:spAutoFit/>
          </a:bodyPr>
          <a:lstStyle/>
          <a:p>
            <a:pPr algn="ctr"/>
            <a:r>
              <a:rPr lang="ja-JP" altLang="en-US" sz="2000" dirty="0" smtClean="0">
                <a:solidFill>
                  <a:schemeClr val="bg1"/>
                </a:solidFill>
                <a:latin typeface="BIZ UDゴシック" panose="020B0400000000000000" pitchFamily="49" charset="-128"/>
                <a:ea typeface="BIZ UDゴシック" panose="020B0400000000000000" pitchFamily="49" charset="-128"/>
              </a:rPr>
              <a:t>活用事例集</a:t>
            </a:r>
            <a:endParaRPr lang="ja-JP" altLang="en-US" sz="2000" dirty="0">
              <a:solidFill>
                <a:schemeClr val="bg1"/>
              </a:solidFill>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fld id="{B8993390-9E2F-4514-8EE3-B9D48A849013}" type="slidenum">
              <a:rPr kumimoji="1" lang="ja-JP" altLang="en-US" smtClean="0"/>
              <a:t>6</a:t>
            </a:fld>
            <a:endParaRPr kumimoji="1" lang="ja-JP" altLang="en-US"/>
          </a:p>
        </p:txBody>
      </p:sp>
      <p:sp>
        <p:nvSpPr>
          <p:cNvPr id="50" name="角丸四角形 49"/>
          <p:cNvSpPr/>
          <p:nvPr/>
        </p:nvSpPr>
        <p:spPr>
          <a:xfrm>
            <a:off x="271463" y="696835"/>
            <a:ext cx="1528781" cy="58014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7926C8FD-7CF2-4BF2-B807-418908C3AA9E}"/>
              </a:ext>
            </a:extLst>
          </p:cNvPr>
          <p:cNvSpPr txBox="1"/>
          <p:nvPr/>
        </p:nvSpPr>
        <p:spPr>
          <a:xfrm>
            <a:off x="271463" y="717115"/>
            <a:ext cx="1528781" cy="523220"/>
          </a:xfrm>
          <a:prstGeom prst="rect">
            <a:avLst/>
          </a:prstGeom>
          <a:noFill/>
          <a:ln>
            <a:noFill/>
          </a:ln>
        </p:spPr>
        <p:txBody>
          <a:bodyPr wrap="square" rtlCol="0">
            <a:spAutoFit/>
          </a:bodyPr>
          <a:lstStyle/>
          <a:p>
            <a:pPr algn="ctr"/>
            <a:r>
              <a:rPr lang="ja-JP" altLang="en-US" sz="2800" dirty="0" smtClean="0">
                <a:solidFill>
                  <a:srgbClr val="002060"/>
                </a:solidFill>
                <a:latin typeface="BIZ UDゴシック" panose="020B0400000000000000" pitchFamily="49" charset="-128"/>
                <a:ea typeface="BIZ UDゴシック" panose="020B0400000000000000" pitchFamily="49" charset="-128"/>
              </a:rPr>
              <a:t>洗　浄</a:t>
            </a:r>
            <a:r>
              <a:rPr lang="ja-JP" altLang="en-US" sz="2800" dirty="0">
                <a:solidFill>
                  <a:srgbClr val="002060"/>
                </a:solidFill>
                <a:latin typeface="BIZ UDゴシック" panose="020B0400000000000000" pitchFamily="49" charset="-128"/>
                <a:ea typeface="BIZ UDゴシック" panose="020B0400000000000000" pitchFamily="49" charset="-128"/>
              </a:rPr>
              <a:t>　</a:t>
            </a:r>
          </a:p>
        </p:txBody>
      </p:sp>
      <p:sp>
        <p:nvSpPr>
          <p:cNvPr id="52" name="テキスト ボックス 51">
            <a:extLst>
              <a:ext uri="{FF2B5EF4-FFF2-40B4-BE49-F238E27FC236}">
                <a16:creationId xmlns:a16="http://schemas.microsoft.com/office/drawing/2014/main" id="{7926C8FD-7CF2-4BF2-B807-418908C3AA9E}"/>
              </a:ext>
            </a:extLst>
          </p:cNvPr>
          <p:cNvSpPr txBox="1"/>
          <p:nvPr/>
        </p:nvSpPr>
        <p:spPr>
          <a:xfrm>
            <a:off x="435137" y="644800"/>
            <a:ext cx="9035726" cy="442429"/>
          </a:xfrm>
          <a:prstGeom prst="rect">
            <a:avLst/>
          </a:prstGeom>
          <a:noFill/>
        </p:spPr>
        <p:txBody>
          <a:bodyPr wrap="square" rtlCol="0">
            <a:spAutoFit/>
          </a:bodyPr>
          <a:lstStyle/>
          <a:p>
            <a:pPr algn="ctr"/>
            <a:r>
              <a:rPr lang="ja-JP" altLang="en-US" sz="2275" dirty="0" smtClean="0">
                <a:latin typeface="BIZ UDゴシック" panose="020B0400000000000000" pitchFamily="49" charset="-128"/>
                <a:ea typeface="BIZ UDゴシック" panose="020B0400000000000000" pitchFamily="49" charset="-128"/>
              </a:rPr>
              <a:t>オフィスビル内</a:t>
            </a:r>
            <a:r>
              <a:rPr lang="ja-JP" altLang="en-US" sz="2275" dirty="0" smtClean="0">
                <a:latin typeface="BIZ UDゴシック" panose="020B0400000000000000" pitchFamily="49" charset="-128"/>
                <a:ea typeface="BIZ UDゴシック" panose="020B0400000000000000" pitchFamily="49" charset="-128"/>
              </a:rPr>
              <a:t>洗浄（屋上床材）</a:t>
            </a:r>
            <a:endParaRPr lang="ja-JP" altLang="en-US" sz="2275" dirty="0">
              <a:latin typeface="BIZ UDゴシック" panose="020B0400000000000000" pitchFamily="49" charset="-128"/>
              <a:ea typeface="BIZ UDゴシック" panose="020B0400000000000000" pitchFamily="49" charset="-128"/>
            </a:endParaRPr>
          </a:p>
        </p:txBody>
      </p:sp>
      <p:sp>
        <p:nvSpPr>
          <p:cNvPr id="60" name="正方形/長方形 59"/>
          <p:cNvSpPr/>
          <p:nvPr/>
        </p:nvSpPr>
        <p:spPr>
          <a:xfrm>
            <a:off x="1334139" y="1318501"/>
            <a:ext cx="7689203" cy="1117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7926C8FD-7CF2-4BF2-B807-418908C3AA9E}"/>
              </a:ext>
            </a:extLst>
          </p:cNvPr>
          <p:cNvSpPr txBox="1"/>
          <p:nvPr/>
        </p:nvSpPr>
        <p:spPr>
          <a:xfrm>
            <a:off x="1513259" y="1721666"/>
            <a:ext cx="4463253" cy="646331"/>
          </a:xfrm>
          <a:prstGeom prst="rect">
            <a:avLst/>
          </a:prstGeom>
          <a:noFill/>
        </p:spPr>
        <p:txBody>
          <a:bodyPr wrap="square" rtlCol="0">
            <a:spAutoFit/>
          </a:bodyPr>
          <a:lstStyle/>
          <a:p>
            <a:r>
              <a:rPr lang="ja-JP" altLang="en-US" sz="1200" dirty="0" smtClean="0">
                <a:latin typeface="BIZ UDPゴシック" panose="020B0400000000000000" pitchFamily="50" charset="-128"/>
                <a:ea typeface="BIZ UDPゴシック" panose="020B0400000000000000" pitchFamily="50" charset="-128"/>
              </a:rPr>
              <a:t>①噴霧後、</a:t>
            </a:r>
            <a:r>
              <a:rPr lang="en-US" altLang="ja-JP" sz="1200" dirty="0" smtClean="0">
                <a:latin typeface="BIZ UDPゴシック" panose="020B0400000000000000" pitchFamily="50" charset="-128"/>
                <a:ea typeface="BIZ UDPゴシック" panose="020B0400000000000000" pitchFamily="50" charset="-128"/>
              </a:rPr>
              <a:t>5</a:t>
            </a:r>
            <a:r>
              <a:rPr lang="ja-JP" altLang="en-US" sz="1200" dirty="0" smtClean="0">
                <a:latin typeface="BIZ UDPゴシック" panose="020B0400000000000000" pitchFamily="50" charset="-128"/>
                <a:ea typeface="BIZ UDPゴシック" panose="020B0400000000000000" pitchFamily="50" charset="-128"/>
              </a:rPr>
              <a:t>分程放置し、泡を浸透させる</a:t>
            </a:r>
            <a:endParaRPr lang="en-US" altLang="ja-JP" sz="1200" dirty="0" smtClean="0">
              <a:latin typeface="BIZ UDPゴシック" panose="020B0400000000000000" pitchFamily="50" charset="-128"/>
              <a:ea typeface="BIZ UDPゴシック" panose="020B0400000000000000" pitchFamily="50" charset="-128"/>
            </a:endParaRPr>
          </a:p>
          <a:p>
            <a:r>
              <a:rPr lang="ja-JP" altLang="en-US" sz="1200" dirty="0" smtClean="0">
                <a:latin typeface="BIZ UDPゴシック" panose="020B0400000000000000" pitchFamily="50" charset="-128"/>
                <a:ea typeface="BIZ UDPゴシック" panose="020B0400000000000000" pitchFamily="50" charset="-128"/>
              </a:rPr>
              <a:t>②雑巾で軽く擦り、水で洗い流す</a:t>
            </a:r>
            <a:endParaRPr lang="en-US" altLang="ja-JP" sz="1200" dirty="0" smtClean="0">
              <a:latin typeface="BIZ UDPゴシック" panose="020B0400000000000000" pitchFamily="50" charset="-128"/>
              <a:ea typeface="BIZ UDPゴシック" panose="020B0400000000000000" pitchFamily="50" charset="-128"/>
            </a:endParaRPr>
          </a:p>
          <a:p>
            <a:r>
              <a:rPr lang="ja-JP" altLang="en-US" sz="1200" dirty="0" smtClean="0">
                <a:latin typeface="BIZ UDPゴシック" panose="020B0400000000000000" pitchFamily="50" charset="-128"/>
                <a:ea typeface="BIZ UDPゴシック" panose="020B0400000000000000" pitchFamily="50" charset="-128"/>
              </a:rPr>
              <a:t>③マイクロファイバーで</a:t>
            </a:r>
            <a:r>
              <a:rPr lang="ja-JP" altLang="en-US" sz="1200" dirty="0" smtClean="0">
                <a:latin typeface="BIZ UDPゴシック" panose="020B0400000000000000" pitchFamily="50" charset="-128"/>
                <a:ea typeface="BIZ UDPゴシック" panose="020B0400000000000000" pitchFamily="50" charset="-128"/>
              </a:rPr>
              <a:t>拭き上げる</a:t>
            </a:r>
            <a:endParaRPr lang="en-US" altLang="ja-JP" sz="1200" dirty="0" smtClean="0">
              <a:latin typeface="BIZ UDPゴシック" panose="020B0400000000000000" pitchFamily="50" charset="-128"/>
              <a:ea typeface="BIZ UDPゴシック" panose="020B0400000000000000" pitchFamily="50" charset="-128"/>
            </a:endParaRPr>
          </a:p>
        </p:txBody>
      </p:sp>
      <p:sp>
        <p:nvSpPr>
          <p:cNvPr id="68" name="テキスト ボックス 67">
            <a:extLst>
              <a:ext uri="{FF2B5EF4-FFF2-40B4-BE49-F238E27FC236}">
                <a16:creationId xmlns:a16="http://schemas.microsoft.com/office/drawing/2014/main" id="{7926C8FD-7CF2-4BF2-B807-418908C3AA9E}"/>
              </a:ext>
            </a:extLst>
          </p:cNvPr>
          <p:cNvSpPr txBox="1"/>
          <p:nvPr/>
        </p:nvSpPr>
        <p:spPr>
          <a:xfrm>
            <a:off x="271463" y="1290080"/>
            <a:ext cx="3384362" cy="369332"/>
          </a:xfrm>
          <a:prstGeom prst="rect">
            <a:avLst/>
          </a:prstGeom>
          <a:noFill/>
        </p:spPr>
        <p:txBody>
          <a:bodyPr wrap="square" rtlCol="0">
            <a:spAutoFit/>
          </a:bodyPr>
          <a:lstStyle/>
          <a:p>
            <a:pPr algn="ctr"/>
            <a:r>
              <a:rPr lang="ja-JP" altLang="en-US" b="1" dirty="0" smtClean="0">
                <a:latin typeface="BIZ UDPゴシック" panose="020B0400000000000000" pitchFamily="50" charset="-128"/>
                <a:ea typeface="BIZ UDPゴシック" panose="020B0400000000000000" pitchFamily="50" charset="-128"/>
              </a:rPr>
              <a:t>洗浄方法</a:t>
            </a:r>
            <a:endParaRPr lang="en-US" altLang="ja-JP" b="1" dirty="0" smtClean="0">
              <a:latin typeface="BIZ UDPゴシック" panose="020B0400000000000000" pitchFamily="50" charset="-128"/>
              <a:ea typeface="BIZ UDPゴシック" panose="020B0400000000000000" pitchFamily="50" charset="-128"/>
            </a:endParaRPr>
          </a:p>
        </p:txBody>
      </p:sp>
      <p:cxnSp>
        <p:nvCxnSpPr>
          <p:cNvPr id="69" name="直線コネクタ 68"/>
          <p:cNvCxnSpPr/>
          <p:nvPr/>
        </p:nvCxnSpPr>
        <p:spPr>
          <a:xfrm>
            <a:off x="1427069" y="1614557"/>
            <a:ext cx="1092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83" name="図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5794" y="1319257"/>
            <a:ext cx="994486" cy="1116836"/>
          </a:xfrm>
          <a:prstGeom prst="rect">
            <a:avLst/>
          </a:prstGeom>
        </p:spPr>
      </p:pic>
      <p:sp>
        <p:nvSpPr>
          <p:cNvPr id="84" name="テキスト ボックス 83">
            <a:extLst>
              <a:ext uri="{FF2B5EF4-FFF2-40B4-BE49-F238E27FC236}">
                <a16:creationId xmlns:a16="http://schemas.microsoft.com/office/drawing/2014/main" id="{7926C8FD-7CF2-4BF2-B807-418908C3AA9E}"/>
              </a:ext>
            </a:extLst>
          </p:cNvPr>
          <p:cNvSpPr txBox="1"/>
          <p:nvPr/>
        </p:nvSpPr>
        <p:spPr>
          <a:xfrm>
            <a:off x="7454375" y="1890519"/>
            <a:ext cx="1646592" cy="276999"/>
          </a:xfrm>
          <a:prstGeom prst="rect">
            <a:avLst/>
          </a:prstGeom>
          <a:noFill/>
        </p:spPr>
        <p:txBody>
          <a:bodyPr wrap="square" rtlCol="0">
            <a:spAutoFit/>
          </a:bodyPr>
          <a:lstStyle/>
          <a:p>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ウルトラポンプ</a:t>
            </a:r>
            <a:endParaRPr lang="en-US" altLang="ja-JP" sz="1200" dirty="0" smtClean="0">
              <a:latin typeface="BIZ UDゴシック" panose="020B0400000000000000" pitchFamily="49" charset="-128"/>
              <a:ea typeface="BIZ UDゴシック" panose="020B0400000000000000" pitchFamily="49" charset="-128"/>
            </a:endParaRPr>
          </a:p>
        </p:txBody>
      </p:sp>
      <p:sp>
        <p:nvSpPr>
          <p:cNvPr id="26" name="テキスト ボックス 25"/>
          <p:cNvSpPr txBox="1"/>
          <p:nvPr/>
        </p:nvSpPr>
        <p:spPr>
          <a:xfrm>
            <a:off x="2671653" y="2548928"/>
            <a:ext cx="1761663" cy="276999"/>
          </a:xfrm>
          <a:prstGeom prst="rect">
            <a:avLst/>
          </a:prstGeom>
          <a:noFill/>
        </p:spPr>
        <p:txBody>
          <a:bodyPr wrap="square" rtlCol="0">
            <a:spAutoFit/>
          </a:bodyPr>
          <a:lstStyle/>
          <a:p>
            <a:pPr algn="ctr"/>
            <a:r>
              <a:rPr kumimoji="1" lang="en-US" altLang="ja-JP" sz="1200" dirty="0" smtClean="0">
                <a:latin typeface="BIZ UDPゴシック" panose="020B0400000000000000" pitchFamily="50" charset="-128"/>
                <a:ea typeface="BIZ UDPゴシック" panose="020B0400000000000000" pitchFamily="50" charset="-128"/>
              </a:rPr>
              <a:t>UFB</a:t>
            </a:r>
            <a:r>
              <a:rPr kumimoji="1" lang="ja-JP" altLang="en-US" sz="1200" dirty="0" smtClean="0">
                <a:latin typeface="BIZ UDPゴシック" panose="020B0400000000000000" pitchFamily="50" charset="-128"/>
                <a:ea typeface="BIZ UDPゴシック" panose="020B0400000000000000" pitchFamily="50" charset="-128"/>
              </a:rPr>
              <a:t>噴霧後（</a:t>
            </a:r>
            <a:r>
              <a:rPr lang="ja-JP" altLang="en-US" sz="1200" dirty="0">
                <a:latin typeface="BIZ UDPゴシック" panose="020B0400000000000000" pitchFamily="50" charset="-128"/>
                <a:ea typeface="BIZ UDPゴシック" panose="020B0400000000000000" pitchFamily="50" charset="-128"/>
              </a:rPr>
              <a:t>５</a:t>
            </a:r>
            <a:r>
              <a:rPr kumimoji="1" lang="ja-JP" altLang="en-US" sz="1200" dirty="0" smtClean="0">
                <a:latin typeface="BIZ UDPゴシック" panose="020B0400000000000000" pitchFamily="50" charset="-128"/>
                <a:ea typeface="BIZ UDPゴシック" panose="020B0400000000000000" pitchFamily="50" charset="-128"/>
              </a:rPr>
              <a:t>回</a:t>
            </a:r>
            <a:r>
              <a:rPr lang="ja-JP" altLang="en-US" sz="1200" dirty="0" smtClean="0">
                <a:latin typeface="BIZ UDPゴシック" panose="020B0400000000000000" pitchFamily="50" charset="-128"/>
                <a:ea typeface="BIZ UDPゴシック" panose="020B0400000000000000" pitchFamily="50" charset="-128"/>
              </a:rPr>
              <a:t>）</a:t>
            </a:r>
            <a:endParaRPr kumimoji="1" lang="en-US" altLang="ja-JP" sz="1200" dirty="0" smtClean="0">
              <a:latin typeface="BIZ UDPゴシック" panose="020B0400000000000000" pitchFamily="50" charset="-128"/>
              <a:ea typeface="BIZ UDPゴシック" panose="020B0400000000000000" pitchFamily="50" charset="-128"/>
            </a:endParaRPr>
          </a:p>
        </p:txBody>
      </p:sp>
      <p:sp>
        <p:nvSpPr>
          <p:cNvPr id="27" name="角丸四角形 26"/>
          <p:cNvSpPr/>
          <p:nvPr/>
        </p:nvSpPr>
        <p:spPr>
          <a:xfrm>
            <a:off x="4764661" y="2573745"/>
            <a:ext cx="4706202" cy="409534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latin typeface="BIZ UDゴシック" panose="020B0400000000000000" pitchFamily="49" charset="-128"/>
              <a:ea typeface="BIZ UDゴシック" panose="020B0400000000000000" pitchFamily="49" charset="-128"/>
            </a:endParaRPr>
          </a:p>
        </p:txBody>
      </p:sp>
      <p:cxnSp>
        <p:nvCxnSpPr>
          <p:cNvPr id="28" name="直線コネクタ 27"/>
          <p:cNvCxnSpPr/>
          <p:nvPr/>
        </p:nvCxnSpPr>
        <p:spPr>
          <a:xfrm>
            <a:off x="6495151" y="3008311"/>
            <a:ext cx="1300129" cy="0"/>
          </a:xfrm>
          <a:prstGeom prst="line">
            <a:avLst/>
          </a:prstGeom>
          <a:ln w="38100">
            <a:solidFill>
              <a:srgbClr val="FBAD2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7926C8FD-7CF2-4BF2-B807-418908C3AA9E}"/>
              </a:ext>
            </a:extLst>
          </p:cNvPr>
          <p:cNvSpPr txBox="1"/>
          <p:nvPr/>
        </p:nvSpPr>
        <p:spPr>
          <a:xfrm>
            <a:off x="6448381" y="2657418"/>
            <a:ext cx="1371948" cy="369332"/>
          </a:xfrm>
          <a:prstGeom prst="rect">
            <a:avLst/>
          </a:prstGeom>
          <a:noFill/>
        </p:spPr>
        <p:txBody>
          <a:bodyPr wrap="square" rtlCol="0">
            <a:spAutoFit/>
          </a:bodyPr>
          <a:lstStyle/>
          <a:p>
            <a:pPr algn="ctr"/>
            <a:r>
              <a:rPr lang="ja-JP" altLang="en-US" b="1" dirty="0" smtClean="0">
                <a:latin typeface="BIZ UDゴシック" panose="020B0400000000000000" pitchFamily="49" charset="-128"/>
                <a:ea typeface="BIZ UDゴシック" panose="020B0400000000000000" pitchFamily="49" charset="-128"/>
              </a:rPr>
              <a:t>担当者評価</a:t>
            </a:r>
            <a:endParaRPr lang="en-US" altLang="ja-JP" b="1" dirty="0" smtClean="0">
              <a:latin typeface="BIZ UDゴシック" panose="020B0400000000000000" pitchFamily="49" charset="-128"/>
              <a:ea typeface="BIZ UDゴシック" panose="020B0400000000000000" pitchFamily="49" charset="-128"/>
            </a:endParaRPr>
          </a:p>
        </p:txBody>
      </p:sp>
      <p:sp>
        <p:nvSpPr>
          <p:cNvPr id="30" name="object 8"/>
          <p:cNvSpPr txBox="1"/>
          <p:nvPr/>
        </p:nvSpPr>
        <p:spPr>
          <a:xfrm>
            <a:off x="122934" y="2548886"/>
            <a:ext cx="1619194" cy="197490"/>
          </a:xfrm>
          <a:prstGeom prst="rect">
            <a:avLst/>
          </a:prstGeom>
        </p:spPr>
        <p:txBody>
          <a:bodyPr vert="horz" wrap="square" lIns="0" tIns="12700" rIns="0" bIns="0" rtlCol="0">
            <a:spAutoFit/>
          </a:bodyPr>
          <a:lstStyle/>
          <a:p>
            <a:pPr marL="12700" algn="ctr">
              <a:lnSpc>
                <a:spcPct val="100000"/>
              </a:lnSpc>
              <a:spcBef>
                <a:spcPts val="100"/>
              </a:spcBef>
            </a:pPr>
            <a:r>
              <a:rPr sz="1200" b="0" spc="85" dirty="0">
                <a:latin typeface="BIZ UDPゴシック" panose="020B0400000000000000" pitchFamily="50" charset="-128"/>
                <a:ea typeface="BIZ UDPゴシック" panose="020B0400000000000000" pitchFamily="50" charset="-128"/>
                <a:cs typeface="Noto Sans CJK JP Medium"/>
              </a:rPr>
              <a:t>UFB</a:t>
            </a:r>
            <a:r>
              <a:rPr sz="1200" b="0" dirty="0">
                <a:latin typeface="BIZ UDPゴシック" panose="020B0400000000000000" pitchFamily="50" charset="-128"/>
                <a:ea typeface="BIZ UDPゴシック" panose="020B0400000000000000" pitchFamily="50" charset="-128"/>
                <a:cs typeface="Noto Sans CJK JP Medium"/>
              </a:rPr>
              <a:t>噴霧前</a:t>
            </a:r>
            <a:endParaRPr sz="1200" dirty="0">
              <a:latin typeface="BIZ UDPゴシック" panose="020B0400000000000000" pitchFamily="50" charset="-128"/>
              <a:ea typeface="BIZ UDPゴシック" panose="020B0400000000000000" pitchFamily="50" charset="-128"/>
              <a:cs typeface="Noto Sans CJK JP Medium"/>
            </a:endParaRPr>
          </a:p>
        </p:txBody>
      </p:sp>
      <p:sp>
        <p:nvSpPr>
          <p:cNvPr id="31" name="object 12"/>
          <p:cNvSpPr>
            <a:spLocks noChangeAspect="1"/>
          </p:cNvSpPr>
          <p:nvPr/>
        </p:nvSpPr>
        <p:spPr>
          <a:xfrm>
            <a:off x="2946556" y="2842954"/>
            <a:ext cx="1228205" cy="1776591"/>
          </a:xfrm>
          <a:prstGeom prst="rect">
            <a:avLst/>
          </a:prstGeom>
          <a:blipFill>
            <a:blip r:embed="rId3" cstate="print"/>
            <a:stretch>
              <a:fillRect/>
            </a:stretch>
          </a:blipFill>
        </p:spPr>
        <p:txBody>
          <a:bodyPr wrap="square" lIns="0" tIns="0" rIns="0" bIns="0" rtlCol="0"/>
          <a:lstStyle/>
          <a:p>
            <a:endParaRPr>
              <a:latin typeface="BIZ UDPゴシック" panose="020B0400000000000000" pitchFamily="50" charset="-128"/>
              <a:ea typeface="BIZ UDPゴシック" panose="020B0400000000000000" pitchFamily="50" charset="-128"/>
            </a:endParaRPr>
          </a:p>
        </p:txBody>
      </p:sp>
      <p:sp>
        <p:nvSpPr>
          <p:cNvPr id="32" name="object 13"/>
          <p:cNvSpPr>
            <a:spLocks noChangeAspect="1"/>
          </p:cNvSpPr>
          <p:nvPr/>
        </p:nvSpPr>
        <p:spPr>
          <a:xfrm>
            <a:off x="324269" y="2842955"/>
            <a:ext cx="1216524" cy="1776591"/>
          </a:xfrm>
          <a:prstGeom prst="rect">
            <a:avLst/>
          </a:prstGeom>
          <a:blipFill>
            <a:blip r:embed="rId4" cstate="print"/>
            <a:stretch>
              <a:fillRect/>
            </a:stretch>
          </a:blipFill>
        </p:spPr>
        <p:txBody>
          <a:bodyPr wrap="square" lIns="0" tIns="0" rIns="0" bIns="0" rtlCol="0"/>
          <a:lstStyle/>
          <a:p>
            <a:endParaRPr>
              <a:latin typeface="BIZ UDPゴシック" panose="020B0400000000000000" pitchFamily="50" charset="-128"/>
              <a:ea typeface="BIZ UDPゴシック" panose="020B0400000000000000" pitchFamily="50" charset="-128"/>
            </a:endParaRPr>
          </a:p>
        </p:txBody>
      </p:sp>
      <p:sp>
        <p:nvSpPr>
          <p:cNvPr id="33" name="object 8"/>
          <p:cNvSpPr>
            <a:spLocks noChangeAspect="1"/>
          </p:cNvSpPr>
          <p:nvPr/>
        </p:nvSpPr>
        <p:spPr>
          <a:xfrm>
            <a:off x="322957" y="4996286"/>
            <a:ext cx="1208595" cy="1612358"/>
          </a:xfrm>
          <a:prstGeom prst="rect">
            <a:avLst/>
          </a:prstGeom>
          <a:blipFill>
            <a:blip r:embed="rId5" cstate="print"/>
            <a:stretch>
              <a:fillRect/>
            </a:stretch>
          </a:blipFill>
        </p:spPr>
        <p:txBody>
          <a:bodyPr wrap="square" lIns="0" tIns="0" rIns="0" bIns="0" rtlCol="0"/>
          <a:lstStyle/>
          <a:p>
            <a:endParaRPr>
              <a:latin typeface="BIZ UDPゴシック" panose="020B0400000000000000" pitchFamily="50" charset="-128"/>
              <a:ea typeface="BIZ UDPゴシック" panose="020B0400000000000000" pitchFamily="50" charset="-128"/>
            </a:endParaRPr>
          </a:p>
        </p:txBody>
      </p:sp>
      <p:sp>
        <p:nvSpPr>
          <p:cNvPr id="34" name="object 9"/>
          <p:cNvSpPr>
            <a:spLocks noChangeAspect="1"/>
          </p:cNvSpPr>
          <p:nvPr/>
        </p:nvSpPr>
        <p:spPr>
          <a:xfrm>
            <a:off x="2954992" y="4993481"/>
            <a:ext cx="1204847" cy="1606686"/>
          </a:xfrm>
          <a:prstGeom prst="rect">
            <a:avLst/>
          </a:prstGeom>
          <a:blipFill>
            <a:blip r:embed="rId6" cstate="print"/>
            <a:stretch>
              <a:fillRect/>
            </a:stretch>
          </a:blipFill>
        </p:spPr>
        <p:txBody>
          <a:bodyPr wrap="square" lIns="0" tIns="0" rIns="0" bIns="0" rtlCol="0"/>
          <a:lstStyle/>
          <a:p>
            <a:endParaRPr>
              <a:latin typeface="BIZ UDPゴシック" panose="020B0400000000000000" pitchFamily="50" charset="-128"/>
              <a:ea typeface="BIZ UDPゴシック" panose="020B0400000000000000" pitchFamily="50" charset="-128"/>
            </a:endParaRPr>
          </a:p>
        </p:txBody>
      </p:sp>
      <p:sp>
        <p:nvSpPr>
          <p:cNvPr id="35" name="object 13"/>
          <p:cNvSpPr>
            <a:spLocks noChangeAspect="1"/>
          </p:cNvSpPr>
          <p:nvPr/>
        </p:nvSpPr>
        <p:spPr>
          <a:xfrm>
            <a:off x="7234686" y="5484489"/>
            <a:ext cx="1354568" cy="1016385"/>
          </a:xfrm>
          <a:prstGeom prst="rect">
            <a:avLst/>
          </a:prstGeom>
          <a:blipFill>
            <a:blip r:embed="rId7" cstate="print"/>
            <a:stretch>
              <a:fillRect/>
            </a:stretch>
          </a:blipFill>
        </p:spPr>
        <p:txBody>
          <a:bodyPr wrap="square" lIns="0" tIns="0" rIns="0" bIns="0" rtlCol="0"/>
          <a:lstStyle/>
          <a:p>
            <a:endParaRPr>
              <a:latin typeface="BIZ UDPゴシック" panose="020B0400000000000000" pitchFamily="50" charset="-128"/>
              <a:ea typeface="BIZ UDPゴシック" panose="020B0400000000000000" pitchFamily="50" charset="-128"/>
            </a:endParaRPr>
          </a:p>
        </p:txBody>
      </p:sp>
      <p:sp>
        <p:nvSpPr>
          <p:cNvPr id="36" name="正方形/長方形 35"/>
          <p:cNvSpPr/>
          <p:nvPr/>
        </p:nvSpPr>
        <p:spPr>
          <a:xfrm>
            <a:off x="5188769" y="5737056"/>
            <a:ext cx="1714572" cy="523220"/>
          </a:xfrm>
          <a:prstGeom prst="rect">
            <a:avLst/>
          </a:prstGeom>
        </p:spPr>
        <p:txBody>
          <a:bodyPr wrap="none">
            <a:spAutoFit/>
          </a:bodyPr>
          <a:lstStyle/>
          <a:p>
            <a:pPr marL="12700" algn="ctr">
              <a:lnSpc>
                <a:spcPct val="100000"/>
              </a:lnSpc>
              <a:spcBef>
                <a:spcPts val="5"/>
              </a:spcBef>
            </a:pPr>
            <a:r>
              <a:rPr lang="en-US" altLang="ja-JP" sz="1400" dirty="0">
                <a:latin typeface="BIZ UDPゴシック" panose="020B0400000000000000" pitchFamily="50" charset="-128"/>
                <a:ea typeface="BIZ UDPゴシック" panose="020B0400000000000000" pitchFamily="50" charset="-128"/>
                <a:cs typeface="Noto Sans CJK JP Medium"/>
              </a:rPr>
              <a:t>【</a:t>
            </a:r>
            <a:r>
              <a:rPr lang="ja-JP" altLang="en-US" sz="1400" dirty="0">
                <a:latin typeface="BIZ UDPゴシック" panose="020B0400000000000000" pitchFamily="50" charset="-128"/>
                <a:ea typeface="BIZ UDPゴシック" panose="020B0400000000000000" pitchFamily="50" charset="-128"/>
                <a:cs typeface="Noto Sans CJK JP Medium"/>
              </a:rPr>
              <a:t>ご参考</a:t>
            </a:r>
            <a:r>
              <a:rPr lang="en-US" altLang="ja-JP" sz="1400" dirty="0" smtClean="0">
                <a:latin typeface="BIZ UDPゴシック" panose="020B0400000000000000" pitchFamily="50" charset="-128"/>
                <a:ea typeface="BIZ UDPゴシック" panose="020B0400000000000000" pitchFamily="50" charset="-128"/>
                <a:cs typeface="Noto Sans CJK JP Medium"/>
              </a:rPr>
              <a:t>】</a:t>
            </a:r>
          </a:p>
          <a:p>
            <a:pPr marL="12700" algn="ctr">
              <a:lnSpc>
                <a:spcPct val="100000"/>
              </a:lnSpc>
              <a:spcBef>
                <a:spcPts val="5"/>
              </a:spcBef>
            </a:pPr>
            <a:r>
              <a:rPr lang="en-US" altLang="ja-JP" sz="1400" spc="70" dirty="0" smtClean="0">
                <a:latin typeface="BIZ UDPゴシック" panose="020B0400000000000000" pitchFamily="50" charset="-128"/>
                <a:ea typeface="BIZ UDPゴシック" panose="020B0400000000000000" pitchFamily="50" charset="-128"/>
                <a:cs typeface="Noto Sans CJK JP Medium"/>
              </a:rPr>
              <a:t>U</a:t>
            </a:r>
            <a:r>
              <a:rPr lang="en-US" altLang="ja-JP" sz="1400" spc="90" dirty="0" smtClean="0">
                <a:latin typeface="BIZ UDPゴシック" panose="020B0400000000000000" pitchFamily="50" charset="-128"/>
                <a:ea typeface="BIZ UDPゴシック" panose="020B0400000000000000" pitchFamily="50" charset="-128"/>
                <a:cs typeface="Noto Sans CJK JP Medium"/>
              </a:rPr>
              <a:t>F</a:t>
            </a:r>
            <a:r>
              <a:rPr lang="en-US" altLang="ja-JP" sz="1400" spc="95" dirty="0" smtClean="0">
                <a:latin typeface="BIZ UDPゴシック" panose="020B0400000000000000" pitchFamily="50" charset="-128"/>
                <a:ea typeface="BIZ UDPゴシック" panose="020B0400000000000000" pitchFamily="50" charset="-128"/>
                <a:cs typeface="Noto Sans CJK JP Medium"/>
              </a:rPr>
              <a:t>B</a:t>
            </a:r>
            <a:r>
              <a:rPr lang="ja-JP" altLang="en-US" sz="1400" dirty="0">
                <a:latin typeface="BIZ UDPゴシック" panose="020B0400000000000000" pitchFamily="50" charset="-128"/>
                <a:ea typeface="BIZ UDPゴシック" panose="020B0400000000000000" pitchFamily="50" charset="-128"/>
                <a:cs typeface="Noto Sans CJK JP Medium"/>
              </a:rPr>
              <a:t>噴霧有無対比</a:t>
            </a:r>
          </a:p>
        </p:txBody>
      </p:sp>
      <p:sp>
        <p:nvSpPr>
          <p:cNvPr id="37" name="山形 36"/>
          <p:cNvSpPr/>
          <p:nvPr/>
        </p:nvSpPr>
        <p:spPr>
          <a:xfrm>
            <a:off x="2044814" y="3475783"/>
            <a:ext cx="384894" cy="510932"/>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山形 37"/>
          <p:cNvSpPr/>
          <p:nvPr/>
        </p:nvSpPr>
        <p:spPr>
          <a:xfrm>
            <a:off x="2048445" y="5475319"/>
            <a:ext cx="384894" cy="510932"/>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object 8"/>
          <p:cNvSpPr txBox="1"/>
          <p:nvPr/>
        </p:nvSpPr>
        <p:spPr>
          <a:xfrm>
            <a:off x="122934" y="4756237"/>
            <a:ext cx="1619194" cy="197490"/>
          </a:xfrm>
          <a:prstGeom prst="rect">
            <a:avLst/>
          </a:prstGeom>
        </p:spPr>
        <p:txBody>
          <a:bodyPr vert="horz" wrap="square" lIns="0" tIns="12700" rIns="0" bIns="0" rtlCol="0">
            <a:spAutoFit/>
          </a:bodyPr>
          <a:lstStyle/>
          <a:p>
            <a:pPr marL="12700" algn="ctr">
              <a:lnSpc>
                <a:spcPct val="100000"/>
              </a:lnSpc>
              <a:spcBef>
                <a:spcPts val="100"/>
              </a:spcBef>
            </a:pPr>
            <a:r>
              <a:rPr sz="1200" b="0" spc="85" dirty="0">
                <a:latin typeface="BIZ UDPゴシック" panose="020B0400000000000000" pitchFamily="50" charset="-128"/>
                <a:ea typeface="BIZ UDPゴシック" panose="020B0400000000000000" pitchFamily="50" charset="-128"/>
                <a:cs typeface="Noto Sans CJK JP Medium"/>
              </a:rPr>
              <a:t>UFB</a:t>
            </a:r>
            <a:r>
              <a:rPr sz="1200" b="0" dirty="0">
                <a:latin typeface="BIZ UDPゴシック" panose="020B0400000000000000" pitchFamily="50" charset="-128"/>
                <a:ea typeface="BIZ UDPゴシック" panose="020B0400000000000000" pitchFamily="50" charset="-128"/>
                <a:cs typeface="Noto Sans CJK JP Medium"/>
              </a:rPr>
              <a:t>噴霧前</a:t>
            </a:r>
            <a:endParaRPr sz="1200" dirty="0">
              <a:latin typeface="BIZ UDPゴシック" panose="020B0400000000000000" pitchFamily="50" charset="-128"/>
              <a:ea typeface="BIZ UDPゴシック" panose="020B0400000000000000" pitchFamily="50" charset="-128"/>
              <a:cs typeface="Noto Sans CJK JP Medium"/>
            </a:endParaRPr>
          </a:p>
        </p:txBody>
      </p:sp>
      <p:sp>
        <p:nvSpPr>
          <p:cNvPr id="40" name="テキスト ボックス 39">
            <a:extLst>
              <a:ext uri="{FF2B5EF4-FFF2-40B4-BE49-F238E27FC236}">
                <a16:creationId xmlns:a16="http://schemas.microsoft.com/office/drawing/2014/main" id="{7926C8FD-7CF2-4BF2-B807-418908C3AA9E}"/>
              </a:ext>
            </a:extLst>
          </p:cNvPr>
          <p:cNvSpPr txBox="1"/>
          <p:nvPr/>
        </p:nvSpPr>
        <p:spPr>
          <a:xfrm>
            <a:off x="5098561" y="4953727"/>
            <a:ext cx="3882863" cy="523220"/>
          </a:xfrm>
          <a:prstGeom prst="rect">
            <a:avLst/>
          </a:prstGeom>
          <a:noFill/>
        </p:spPr>
        <p:txBody>
          <a:bodyPr wrap="square" rtlCol="0">
            <a:spAutoFit/>
          </a:bodyPr>
          <a:lstStyle/>
          <a:p>
            <a:pPr marL="285750" indent="-285750">
              <a:buFont typeface="Wingdings" panose="05000000000000000000" pitchFamily="2" charset="2"/>
              <a:buChar char="ü"/>
            </a:pPr>
            <a:r>
              <a:rPr lang="en-US" altLang="ja-JP" sz="1400" dirty="0" smtClean="0">
                <a:latin typeface="BIZ UDPゴシック" panose="020B0400000000000000" pitchFamily="50" charset="-128"/>
                <a:ea typeface="BIZ UDPゴシック" panose="020B0400000000000000" pitchFamily="50" charset="-128"/>
              </a:rPr>
              <a:t>UFB</a:t>
            </a:r>
            <a:r>
              <a:rPr lang="ja-JP" altLang="en-US" sz="1400" dirty="0" smtClean="0">
                <a:latin typeface="BIZ UDPゴシック" panose="020B0400000000000000" pitchFamily="50" charset="-128"/>
                <a:ea typeface="BIZ UDPゴシック" panose="020B0400000000000000" pitchFamily="50" charset="-128"/>
              </a:rPr>
              <a:t>水を噴霧したことで石の汚れが落ち、全体的にトーンが上がった</a:t>
            </a:r>
            <a:endParaRPr lang="en-US" altLang="ja-JP" sz="1400" dirty="0" smtClean="0">
              <a:latin typeface="BIZ UDPゴシック" panose="020B0400000000000000" pitchFamily="50" charset="-128"/>
              <a:ea typeface="BIZ UDPゴシック" panose="020B0400000000000000" pitchFamily="50" charset="-128"/>
            </a:endParaRPr>
          </a:p>
        </p:txBody>
      </p:sp>
      <p:sp>
        <p:nvSpPr>
          <p:cNvPr id="41" name="テキスト ボックス 40"/>
          <p:cNvSpPr txBox="1"/>
          <p:nvPr/>
        </p:nvSpPr>
        <p:spPr>
          <a:xfrm>
            <a:off x="2671653" y="4716482"/>
            <a:ext cx="1761663" cy="276999"/>
          </a:xfrm>
          <a:prstGeom prst="rect">
            <a:avLst/>
          </a:prstGeom>
          <a:noFill/>
        </p:spPr>
        <p:txBody>
          <a:bodyPr wrap="square" rtlCol="0">
            <a:spAutoFit/>
          </a:bodyPr>
          <a:lstStyle/>
          <a:p>
            <a:pPr algn="ctr"/>
            <a:r>
              <a:rPr kumimoji="1" lang="en-US" altLang="ja-JP" sz="1200" dirty="0" smtClean="0">
                <a:latin typeface="BIZ UDPゴシック" panose="020B0400000000000000" pitchFamily="50" charset="-128"/>
                <a:ea typeface="BIZ UDPゴシック" panose="020B0400000000000000" pitchFamily="50" charset="-128"/>
              </a:rPr>
              <a:t>UFB</a:t>
            </a:r>
            <a:r>
              <a:rPr kumimoji="1" lang="ja-JP" altLang="en-US" sz="1200" dirty="0" smtClean="0">
                <a:latin typeface="BIZ UDPゴシック" panose="020B0400000000000000" pitchFamily="50" charset="-128"/>
                <a:ea typeface="BIZ UDPゴシック" panose="020B0400000000000000" pitchFamily="50" charset="-128"/>
              </a:rPr>
              <a:t>噴霧後（３回</a:t>
            </a:r>
            <a:r>
              <a:rPr lang="ja-JP" altLang="en-US" sz="1200" dirty="0" smtClean="0">
                <a:latin typeface="BIZ UDPゴシック" panose="020B0400000000000000" pitchFamily="50" charset="-128"/>
                <a:ea typeface="BIZ UDPゴシック" panose="020B0400000000000000" pitchFamily="50" charset="-128"/>
              </a:rPr>
              <a:t>）</a:t>
            </a:r>
            <a:endParaRPr kumimoji="1" lang="en-US" altLang="ja-JP" sz="1200" dirty="0" smtClean="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7926C8FD-7CF2-4BF2-B807-418908C3AA9E}"/>
              </a:ext>
            </a:extLst>
          </p:cNvPr>
          <p:cNvSpPr txBox="1"/>
          <p:nvPr/>
        </p:nvSpPr>
        <p:spPr>
          <a:xfrm>
            <a:off x="5098561" y="3175236"/>
            <a:ext cx="3882863" cy="1384995"/>
          </a:xfrm>
          <a:prstGeom prst="rect">
            <a:avLst/>
          </a:prstGeom>
          <a:noFill/>
        </p:spPr>
        <p:txBody>
          <a:bodyPr wrap="square" rtlCol="0">
            <a:spAutoFit/>
          </a:bodyPr>
          <a:lstStyle/>
          <a:p>
            <a:pPr marL="285750" indent="-285750">
              <a:buFont typeface="Wingdings" panose="05000000000000000000" pitchFamily="2" charset="2"/>
              <a:buChar char="ü"/>
            </a:pPr>
            <a:r>
              <a:rPr lang="en-US" altLang="ja-JP" sz="1400" dirty="0">
                <a:latin typeface="BIZ UDPゴシック" panose="020B0400000000000000" pitchFamily="50" charset="-128"/>
                <a:ea typeface="BIZ UDPゴシック" panose="020B0400000000000000" pitchFamily="50" charset="-128"/>
              </a:rPr>
              <a:t>UFB</a:t>
            </a:r>
            <a:r>
              <a:rPr lang="ja-JP" altLang="en-US" sz="1400" dirty="0">
                <a:latin typeface="BIZ UDPゴシック" panose="020B0400000000000000" pitchFamily="50" charset="-128"/>
                <a:ea typeface="BIZ UDPゴシック" panose="020B0400000000000000" pitchFamily="50" charset="-128"/>
              </a:rPr>
              <a:t>水を噴霧したことで床材の汚れが落ち全体的にトーンが上がった</a:t>
            </a:r>
          </a:p>
          <a:p>
            <a:endParaRPr lang="ja-JP" altLang="en-US"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ü"/>
            </a:pPr>
            <a:r>
              <a:rPr lang="ja-JP" altLang="en-US" sz="1400" dirty="0">
                <a:latin typeface="BIZ UDPゴシック" panose="020B0400000000000000" pitchFamily="50" charset="-128"/>
                <a:ea typeface="BIZ UDPゴシック" panose="020B0400000000000000" pitchFamily="50" charset="-128"/>
              </a:rPr>
              <a:t>噴霧した箇所だけでなく、水が流れた所の汚れも落ちており</a:t>
            </a:r>
            <a:r>
              <a:rPr lang="en-US" altLang="ja-JP" sz="1400" dirty="0">
                <a:latin typeface="BIZ UDPゴシック" panose="020B0400000000000000" pitchFamily="50" charset="-128"/>
                <a:ea typeface="BIZ UDPゴシック" panose="020B0400000000000000" pitchFamily="50" charset="-128"/>
              </a:rPr>
              <a:t>UFB</a:t>
            </a:r>
            <a:r>
              <a:rPr lang="ja-JP" altLang="en-US" sz="1400" dirty="0">
                <a:latin typeface="BIZ UDPゴシック" panose="020B0400000000000000" pitchFamily="50" charset="-128"/>
                <a:ea typeface="BIZ UDPゴシック" panose="020B0400000000000000" pitchFamily="50" charset="-128"/>
              </a:rPr>
              <a:t>の洗浄能力の高さが伺える</a:t>
            </a:r>
          </a:p>
        </p:txBody>
      </p:sp>
    </p:spTree>
    <p:extLst>
      <p:ext uri="{BB962C8B-B14F-4D97-AF65-F5344CB8AC3E}">
        <p14:creationId xmlns:p14="http://schemas.microsoft.com/office/powerpoint/2010/main" val="1522781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7926C8FD-7CF2-4BF2-B807-418908C3AA9E}"/>
              </a:ext>
            </a:extLst>
          </p:cNvPr>
          <p:cNvSpPr txBox="1"/>
          <p:nvPr/>
        </p:nvSpPr>
        <p:spPr>
          <a:xfrm>
            <a:off x="1" y="190875"/>
            <a:ext cx="9906000" cy="400110"/>
          </a:xfrm>
          <a:prstGeom prst="rect">
            <a:avLst/>
          </a:prstGeom>
          <a:solidFill>
            <a:srgbClr val="002060"/>
          </a:solidFill>
        </p:spPr>
        <p:txBody>
          <a:bodyPr wrap="square" rtlCol="0">
            <a:spAutoFit/>
          </a:bodyPr>
          <a:lstStyle/>
          <a:p>
            <a:pPr algn="ctr"/>
            <a:r>
              <a:rPr lang="ja-JP" altLang="en-US" sz="2000" dirty="0" smtClean="0">
                <a:solidFill>
                  <a:schemeClr val="bg1"/>
                </a:solidFill>
                <a:latin typeface="BIZ UDゴシック" panose="020B0400000000000000" pitchFamily="49" charset="-128"/>
                <a:ea typeface="BIZ UDゴシック" panose="020B0400000000000000" pitchFamily="49" charset="-128"/>
              </a:rPr>
              <a:t>活用事例集</a:t>
            </a:r>
            <a:endParaRPr lang="ja-JP" altLang="en-US" sz="2000" dirty="0">
              <a:solidFill>
                <a:schemeClr val="bg1"/>
              </a:solidFill>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fld id="{B8993390-9E2F-4514-8EE3-B9D48A849013}" type="slidenum">
              <a:rPr kumimoji="1" lang="ja-JP" altLang="en-US" smtClean="0"/>
              <a:t>7</a:t>
            </a:fld>
            <a:endParaRPr kumimoji="1" lang="ja-JP" altLang="en-US"/>
          </a:p>
        </p:txBody>
      </p:sp>
      <p:sp>
        <p:nvSpPr>
          <p:cNvPr id="50" name="角丸四角形 49"/>
          <p:cNvSpPr/>
          <p:nvPr/>
        </p:nvSpPr>
        <p:spPr>
          <a:xfrm>
            <a:off x="271463" y="696835"/>
            <a:ext cx="1528781" cy="58014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7926C8FD-7CF2-4BF2-B807-418908C3AA9E}"/>
              </a:ext>
            </a:extLst>
          </p:cNvPr>
          <p:cNvSpPr txBox="1"/>
          <p:nvPr/>
        </p:nvSpPr>
        <p:spPr>
          <a:xfrm>
            <a:off x="271463" y="717115"/>
            <a:ext cx="1528781" cy="523220"/>
          </a:xfrm>
          <a:prstGeom prst="rect">
            <a:avLst/>
          </a:prstGeom>
          <a:noFill/>
          <a:ln>
            <a:noFill/>
          </a:ln>
        </p:spPr>
        <p:txBody>
          <a:bodyPr wrap="square" rtlCol="0">
            <a:spAutoFit/>
          </a:bodyPr>
          <a:lstStyle/>
          <a:p>
            <a:pPr algn="ctr"/>
            <a:r>
              <a:rPr lang="ja-JP" altLang="en-US" sz="2800" dirty="0" smtClean="0">
                <a:solidFill>
                  <a:srgbClr val="002060"/>
                </a:solidFill>
                <a:latin typeface="BIZ UDゴシック" panose="020B0400000000000000" pitchFamily="49" charset="-128"/>
                <a:ea typeface="BIZ UDゴシック" panose="020B0400000000000000" pitchFamily="49" charset="-128"/>
              </a:rPr>
              <a:t>洗　浄</a:t>
            </a:r>
            <a:r>
              <a:rPr lang="ja-JP" altLang="en-US" sz="2800" dirty="0">
                <a:solidFill>
                  <a:srgbClr val="002060"/>
                </a:solidFill>
                <a:latin typeface="BIZ UDゴシック" panose="020B0400000000000000" pitchFamily="49" charset="-128"/>
                <a:ea typeface="BIZ UDゴシック" panose="020B0400000000000000" pitchFamily="49" charset="-128"/>
              </a:rPr>
              <a:t>　</a:t>
            </a:r>
          </a:p>
        </p:txBody>
      </p:sp>
      <p:sp>
        <p:nvSpPr>
          <p:cNvPr id="52" name="テキスト ボックス 51">
            <a:extLst>
              <a:ext uri="{FF2B5EF4-FFF2-40B4-BE49-F238E27FC236}">
                <a16:creationId xmlns:a16="http://schemas.microsoft.com/office/drawing/2014/main" id="{7926C8FD-7CF2-4BF2-B807-418908C3AA9E}"/>
              </a:ext>
            </a:extLst>
          </p:cNvPr>
          <p:cNvSpPr txBox="1"/>
          <p:nvPr/>
        </p:nvSpPr>
        <p:spPr>
          <a:xfrm>
            <a:off x="435137" y="644800"/>
            <a:ext cx="9035726" cy="442429"/>
          </a:xfrm>
          <a:prstGeom prst="rect">
            <a:avLst/>
          </a:prstGeom>
          <a:noFill/>
        </p:spPr>
        <p:txBody>
          <a:bodyPr wrap="square" rtlCol="0">
            <a:spAutoFit/>
          </a:bodyPr>
          <a:lstStyle/>
          <a:p>
            <a:pPr algn="ctr"/>
            <a:r>
              <a:rPr lang="ja-JP" altLang="en-US" sz="2275" dirty="0" smtClean="0">
                <a:latin typeface="BIZ UDゴシック" panose="020B0400000000000000" pitchFamily="49" charset="-128"/>
                <a:ea typeface="BIZ UDゴシック" panose="020B0400000000000000" pitchFamily="49" charset="-128"/>
              </a:rPr>
              <a:t>空港地上装備洗浄</a:t>
            </a:r>
            <a:endParaRPr lang="ja-JP" altLang="en-US" sz="2275"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7926C8FD-7CF2-4BF2-B807-418908C3AA9E}"/>
              </a:ext>
            </a:extLst>
          </p:cNvPr>
          <p:cNvSpPr txBox="1"/>
          <p:nvPr/>
        </p:nvSpPr>
        <p:spPr>
          <a:xfrm>
            <a:off x="435137" y="1032540"/>
            <a:ext cx="9035726" cy="461665"/>
          </a:xfrm>
          <a:prstGeom prst="rect">
            <a:avLst/>
          </a:prstGeom>
          <a:noFill/>
        </p:spPr>
        <p:txBody>
          <a:bodyPr wrap="square" rtlCol="0">
            <a:spAutoFit/>
          </a:bodyPr>
          <a:lstStyle/>
          <a:p>
            <a:pPr algn="ctr"/>
            <a:r>
              <a:rPr lang="ja-JP" altLang="en-US" sz="1200" dirty="0" smtClean="0">
                <a:latin typeface="BIZ UDゴシック" panose="020B0400000000000000" pitchFamily="49" charset="-128"/>
                <a:ea typeface="BIZ UDゴシック" panose="020B0400000000000000" pitchFamily="49" charset="-128"/>
              </a:rPr>
              <a:t>旅客機の機体洗浄に向けた予備実験①</a:t>
            </a:r>
            <a:endParaRPr lang="en-US" altLang="ja-JP" sz="1200" dirty="0" smtClean="0">
              <a:latin typeface="BIZ UDゴシック" panose="020B0400000000000000" pitchFamily="49" charset="-128"/>
              <a:ea typeface="BIZ UDゴシック" panose="020B0400000000000000" pitchFamily="49" charset="-128"/>
            </a:endParaRPr>
          </a:p>
          <a:p>
            <a:pPr algn="ctr"/>
            <a:r>
              <a:rPr lang="ja-JP" altLang="en-US" sz="1200" dirty="0" smtClean="0">
                <a:latin typeface="BIZ UDゴシック" panose="020B0400000000000000" pitchFamily="49" charset="-128"/>
                <a:ea typeface="BIZ UDゴシック" panose="020B0400000000000000" pitchFamily="49" charset="-128"/>
              </a:rPr>
              <a:t>従来</a:t>
            </a:r>
            <a:r>
              <a:rPr lang="ja-JP" altLang="en-US" sz="1200" dirty="0">
                <a:latin typeface="BIZ UDゴシック" panose="020B0400000000000000" pitchFamily="49" charset="-128"/>
                <a:ea typeface="BIZ UDゴシック" panose="020B0400000000000000" pitchFamily="49" charset="-128"/>
              </a:rPr>
              <a:t>使用</a:t>
            </a:r>
            <a:r>
              <a:rPr lang="ja-JP" altLang="en-US" sz="1200" dirty="0" smtClean="0">
                <a:latin typeface="BIZ UDゴシック" panose="020B0400000000000000" pitchFamily="49" charset="-128"/>
                <a:ea typeface="BIZ UDゴシック" panose="020B0400000000000000" pitchFamily="49" charset="-128"/>
              </a:rPr>
              <a:t>している</a:t>
            </a:r>
            <a:r>
              <a:rPr lang="ja-JP" altLang="en-US" sz="1200" dirty="0">
                <a:latin typeface="BIZ UDゴシック" panose="020B0400000000000000" pitchFamily="49" charset="-128"/>
                <a:ea typeface="BIZ UDゴシック" panose="020B0400000000000000" pitchFamily="49" charset="-128"/>
              </a:rPr>
              <a:t>洗剤</a:t>
            </a:r>
            <a:r>
              <a:rPr lang="ja-JP" altLang="en-US" sz="1200" dirty="0" smtClean="0">
                <a:latin typeface="BIZ UDゴシック" panose="020B0400000000000000" pitchFamily="49" charset="-128"/>
                <a:ea typeface="BIZ UDゴシック" panose="020B0400000000000000" pitchFamily="49" charset="-128"/>
              </a:rPr>
              <a:t>やアルカリ水を</a:t>
            </a:r>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化すると洗浄効果が</a:t>
            </a:r>
            <a:r>
              <a:rPr lang="en-US" altLang="ja-JP" sz="1200" dirty="0" smtClean="0">
                <a:latin typeface="BIZ UDゴシック" panose="020B0400000000000000" pitchFamily="49" charset="-128"/>
                <a:ea typeface="BIZ UDゴシック" panose="020B0400000000000000" pitchFamily="49" charset="-128"/>
              </a:rPr>
              <a:t>UP</a:t>
            </a:r>
          </a:p>
        </p:txBody>
      </p:sp>
      <p:cxnSp>
        <p:nvCxnSpPr>
          <p:cNvPr id="29" name="直線コネクタ 28"/>
          <p:cNvCxnSpPr/>
          <p:nvPr/>
        </p:nvCxnSpPr>
        <p:spPr>
          <a:xfrm>
            <a:off x="2779768" y="1449087"/>
            <a:ext cx="4338319" cy="0"/>
          </a:xfrm>
          <a:prstGeom prst="line">
            <a:avLst/>
          </a:prstGeom>
          <a:ln w="19050">
            <a:solidFill>
              <a:srgbClr val="FBAD21"/>
            </a:solidFill>
          </a:ln>
        </p:spPr>
        <p:style>
          <a:lnRef idx="1">
            <a:schemeClr val="accent1"/>
          </a:lnRef>
          <a:fillRef idx="0">
            <a:schemeClr val="accent1"/>
          </a:fillRef>
          <a:effectRef idx="0">
            <a:schemeClr val="accent1"/>
          </a:effectRef>
          <a:fontRef idx="minor">
            <a:schemeClr val="tx1"/>
          </a:fontRef>
        </p:style>
      </p:cxnSp>
      <p:grpSp>
        <p:nvGrpSpPr>
          <p:cNvPr id="86" name="グループ化 85"/>
          <p:cNvGrpSpPr/>
          <p:nvPr/>
        </p:nvGrpSpPr>
        <p:grpSpPr>
          <a:xfrm>
            <a:off x="587983" y="1590805"/>
            <a:ext cx="8770267" cy="1383981"/>
            <a:chOff x="787958" y="1829910"/>
            <a:chExt cx="8770267" cy="1383981"/>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033" y="1948128"/>
              <a:ext cx="1055832" cy="1185729"/>
            </a:xfrm>
            <a:prstGeom prst="rect">
              <a:avLst/>
            </a:prstGeom>
          </p:spPr>
        </p:pic>
        <p:sp>
          <p:nvSpPr>
            <p:cNvPr id="16" name="テキスト ボックス 15">
              <a:extLst>
                <a:ext uri="{FF2B5EF4-FFF2-40B4-BE49-F238E27FC236}">
                  <a16:creationId xmlns:a16="http://schemas.microsoft.com/office/drawing/2014/main" id="{7926C8FD-7CF2-4BF2-B807-418908C3AA9E}"/>
                </a:ext>
              </a:extLst>
            </p:cNvPr>
            <p:cNvSpPr txBox="1"/>
            <p:nvPr/>
          </p:nvSpPr>
          <p:spPr>
            <a:xfrm>
              <a:off x="7911633" y="2588284"/>
              <a:ext cx="1646592" cy="276999"/>
            </a:xfrm>
            <a:prstGeom prst="rect">
              <a:avLst/>
            </a:prstGeom>
            <a:noFill/>
          </p:spPr>
          <p:txBody>
            <a:bodyPr wrap="square" rtlCol="0">
              <a:spAutoFit/>
            </a:bodyPr>
            <a:lstStyle/>
            <a:p>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ウルトラポンプ</a:t>
              </a:r>
              <a:endParaRPr lang="en-US" altLang="ja-JP" sz="1200" dirty="0" smtClean="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7926C8FD-7CF2-4BF2-B807-418908C3AA9E}"/>
                </a:ext>
              </a:extLst>
            </p:cNvPr>
            <p:cNvSpPr txBox="1"/>
            <p:nvPr/>
          </p:nvSpPr>
          <p:spPr>
            <a:xfrm>
              <a:off x="787958" y="1875449"/>
              <a:ext cx="3975007" cy="369332"/>
            </a:xfrm>
            <a:prstGeom prst="rect">
              <a:avLst/>
            </a:prstGeom>
            <a:noFill/>
          </p:spPr>
          <p:txBody>
            <a:bodyPr wrap="square" rtlCol="0">
              <a:spAutoFit/>
            </a:bodyPr>
            <a:lstStyle/>
            <a:p>
              <a:pPr algn="ctr"/>
              <a:r>
                <a:rPr lang="ja-JP" altLang="en-US" b="1" dirty="0" smtClean="0">
                  <a:latin typeface="BIZ UDゴシック" panose="020B0400000000000000" pitchFamily="49" charset="-128"/>
                  <a:ea typeface="BIZ UDゴシック" panose="020B0400000000000000" pitchFamily="49" charset="-128"/>
                </a:rPr>
                <a:t>洗浄方法</a:t>
              </a:r>
              <a:endParaRPr lang="en-US" altLang="ja-JP" b="1" dirty="0" smtClean="0">
                <a:latin typeface="BIZ UDゴシック" panose="020B0400000000000000" pitchFamily="49" charset="-128"/>
                <a:ea typeface="BIZ UDゴシック" panose="020B0400000000000000" pitchFamily="49" charset="-128"/>
              </a:endParaRPr>
            </a:p>
          </p:txBody>
        </p:sp>
        <p:sp>
          <p:nvSpPr>
            <p:cNvPr id="18" name="正方形/長方形 17"/>
            <p:cNvSpPr/>
            <p:nvPr/>
          </p:nvSpPr>
          <p:spPr>
            <a:xfrm>
              <a:off x="787959" y="1829910"/>
              <a:ext cx="8730033" cy="13839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7926C8FD-7CF2-4BF2-B807-418908C3AA9E}"/>
                </a:ext>
              </a:extLst>
            </p:cNvPr>
            <p:cNvSpPr txBox="1"/>
            <p:nvPr/>
          </p:nvSpPr>
          <p:spPr>
            <a:xfrm>
              <a:off x="1001587" y="2302860"/>
              <a:ext cx="3796314" cy="830997"/>
            </a:xfrm>
            <a:prstGeom prst="rect">
              <a:avLst/>
            </a:prstGeom>
            <a:noFill/>
          </p:spPr>
          <p:txBody>
            <a:bodyPr wrap="square" rtlCol="0">
              <a:spAutoFit/>
            </a:bodyPr>
            <a:lstStyle/>
            <a:p>
              <a:r>
                <a:rPr lang="ja-JP" altLang="en-US" sz="1200" dirty="0" smtClean="0">
                  <a:latin typeface="BIZ UDゴシック" panose="020B0400000000000000" pitchFamily="49" charset="-128"/>
                  <a:ea typeface="BIZ UDゴシック" panose="020B0400000000000000" pitchFamily="49" charset="-128"/>
                </a:rPr>
                <a:t>①　６秒間噴霧し、</a:t>
              </a:r>
              <a:r>
                <a:rPr lang="en-US" altLang="ja-JP" sz="1200" dirty="0" smtClean="0">
                  <a:latin typeface="BIZ UDゴシック" panose="020B0400000000000000" pitchFamily="49" charset="-128"/>
                  <a:ea typeface="BIZ UDゴシック" panose="020B0400000000000000" pitchFamily="49" charset="-128"/>
                </a:rPr>
                <a:t>1</a:t>
              </a:r>
              <a:r>
                <a:rPr lang="ja-JP" altLang="en-US" sz="1200" dirty="0" smtClean="0">
                  <a:latin typeface="BIZ UDゴシック" panose="020B0400000000000000" pitchFamily="49" charset="-128"/>
                  <a:ea typeface="BIZ UDゴシック" panose="020B0400000000000000" pitchFamily="49" charset="-128"/>
                </a:rPr>
                <a:t>分間そのままにして浸透させる</a:t>
              </a:r>
              <a:endParaRPr lang="en-US" altLang="ja-JP" sz="1200" dirty="0" smtClean="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②　ブラシで“</a:t>
              </a:r>
              <a:r>
                <a:rPr lang="ja-JP" altLang="en-US" sz="1200" b="1" dirty="0" smtClean="0">
                  <a:latin typeface="BIZ UDゴシック" panose="020B0400000000000000" pitchFamily="49" charset="-128"/>
                  <a:ea typeface="BIZ UDゴシック" panose="020B0400000000000000" pitchFamily="49" charset="-128"/>
                </a:rPr>
                <a:t>軽く（すべての区画で同じ強さ）、</a:t>
              </a:r>
              <a:endParaRPr lang="en-US" altLang="ja-JP" sz="1200" b="1" dirty="0" smtClean="0">
                <a:latin typeface="BIZ UDゴシック" panose="020B0400000000000000" pitchFamily="49" charset="-128"/>
                <a:ea typeface="BIZ UDゴシック" panose="020B0400000000000000" pitchFamily="49" charset="-128"/>
              </a:endParaRPr>
            </a:p>
            <a:p>
              <a:r>
                <a:rPr lang="ja-JP" altLang="en-US" sz="1200" b="1" dirty="0">
                  <a:latin typeface="BIZ UDゴシック" panose="020B0400000000000000" pitchFamily="49" charset="-128"/>
                  <a:ea typeface="BIZ UDゴシック" panose="020B0400000000000000" pitchFamily="49" charset="-128"/>
                </a:rPr>
                <a:t>　</a:t>
              </a:r>
              <a:r>
                <a:rPr lang="ja-JP" altLang="en-US" sz="1200" b="1" dirty="0" smtClean="0">
                  <a:latin typeface="BIZ UDゴシック" panose="020B0400000000000000" pitchFamily="49" charset="-128"/>
                  <a:ea typeface="BIZ UDゴシック" panose="020B0400000000000000" pitchFamily="49" charset="-128"/>
                </a:rPr>
                <a:t>　</a:t>
              </a:r>
              <a:r>
                <a:rPr lang="ja-JP" altLang="en-US" sz="1200" b="1" dirty="0">
                  <a:latin typeface="BIZ UDゴシック" panose="020B0400000000000000" pitchFamily="49" charset="-128"/>
                  <a:ea typeface="BIZ UDゴシック" panose="020B0400000000000000" pitchFamily="49" charset="-128"/>
                </a:rPr>
                <a:t>１</a:t>
              </a:r>
              <a:r>
                <a:rPr lang="ja-JP" altLang="en-US" sz="1200" b="1" dirty="0" smtClean="0">
                  <a:latin typeface="BIZ UDゴシック" panose="020B0400000000000000" pitchFamily="49" charset="-128"/>
                  <a:ea typeface="BIZ UDゴシック" panose="020B0400000000000000" pitchFamily="49" charset="-128"/>
                </a:rPr>
                <a:t>回だけこする</a:t>
              </a:r>
              <a:r>
                <a:rPr lang="ja-JP" altLang="en-US" sz="1200" dirty="0" smtClean="0">
                  <a:latin typeface="BIZ UDゴシック" panose="020B0400000000000000" pitchFamily="49" charset="-128"/>
                  <a:ea typeface="BIZ UDゴシック" panose="020B0400000000000000" pitchFamily="49" charset="-128"/>
                </a:rPr>
                <a:t>”</a:t>
              </a:r>
              <a:endParaRPr lang="en-US" altLang="ja-JP" sz="1200" dirty="0" smtClean="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③　２００</a:t>
              </a:r>
              <a:r>
                <a:rPr lang="en-US" altLang="ja-JP" sz="1200" dirty="0" smtClean="0">
                  <a:latin typeface="BIZ UDゴシック" panose="020B0400000000000000" pitchFamily="49" charset="-128"/>
                  <a:ea typeface="BIZ UDゴシック" panose="020B0400000000000000" pitchFamily="49" charset="-128"/>
                </a:rPr>
                <a:t>cc</a:t>
              </a:r>
              <a:r>
                <a:rPr lang="ja-JP" altLang="en-US" sz="1200" dirty="0" smtClean="0">
                  <a:latin typeface="BIZ UDゴシック" panose="020B0400000000000000" pitchFamily="49" charset="-128"/>
                  <a:ea typeface="BIZ UDゴシック" panose="020B0400000000000000" pitchFamily="49" charset="-128"/>
                </a:rPr>
                <a:t>の水で洗い流す</a:t>
              </a:r>
              <a:endParaRPr lang="en-US" altLang="ja-JP" sz="1200" dirty="0" smtClean="0">
                <a:latin typeface="BIZ UDゴシック" panose="020B0400000000000000" pitchFamily="49" charset="-128"/>
                <a:ea typeface="BIZ UDゴシック" panose="020B0400000000000000" pitchFamily="49" charset="-128"/>
              </a:endParaRPr>
            </a:p>
          </p:txBody>
        </p:sp>
        <p:cxnSp>
          <p:nvCxnSpPr>
            <p:cNvPr id="33" name="直線コネクタ 32"/>
            <p:cNvCxnSpPr/>
            <p:nvPr/>
          </p:nvCxnSpPr>
          <p:spPr>
            <a:xfrm>
              <a:off x="2250145" y="2219381"/>
              <a:ext cx="10922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4" name="グループ化 33"/>
            <p:cNvGrpSpPr/>
            <p:nvPr/>
          </p:nvGrpSpPr>
          <p:grpSpPr>
            <a:xfrm>
              <a:off x="4984766" y="1948129"/>
              <a:ext cx="1729460" cy="1185728"/>
              <a:chOff x="5448521" y="1938094"/>
              <a:chExt cx="2236160" cy="1533125"/>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521" y="1938094"/>
                <a:ext cx="2236160" cy="1533125"/>
              </a:xfrm>
              <a:prstGeom prst="rect">
                <a:avLst/>
              </a:prstGeom>
            </p:spPr>
          </p:pic>
          <p:pic>
            <p:nvPicPr>
              <p:cNvPr id="37" name="図 36"/>
              <p:cNvPicPr>
                <a:picLocks noChangeAspect="1"/>
              </p:cNvPicPr>
              <p:nvPr/>
            </p:nvPicPr>
            <p:blipFill rotWithShape="1">
              <a:blip r:embed="rId3">
                <a:extLst>
                  <a:ext uri="{28A0092B-C50C-407E-A947-70E740481C1C}">
                    <a14:useLocalDpi xmlns:a14="http://schemas.microsoft.com/office/drawing/2010/main" val="0"/>
                  </a:ext>
                </a:extLst>
              </a:blip>
              <a:srcRect l="45970" t="51721" r="43186" b="34107"/>
              <a:stretch/>
            </p:blipFill>
            <p:spPr>
              <a:xfrm>
                <a:off x="6972172" y="2484481"/>
                <a:ext cx="327878" cy="293804"/>
              </a:xfrm>
              <a:prstGeom prst="rect">
                <a:avLst/>
              </a:prstGeom>
            </p:spPr>
          </p:pic>
        </p:grpSp>
      </p:grpSp>
      <p:pic>
        <p:nvPicPr>
          <p:cNvPr id="45" name="図 44">
            <a:extLst>
              <a:ext uri="{FF2B5EF4-FFF2-40B4-BE49-F238E27FC236}">
                <a16:creationId xmlns:a16="http://schemas.microsoft.com/office/drawing/2014/main" id="{403BD08B-824E-450C-8ED1-F21E8FD98ACB}"/>
              </a:ext>
            </a:extLst>
          </p:cNvPr>
          <p:cNvPicPr>
            <a:picLocks noChangeAspect="1"/>
          </p:cNvPicPr>
          <p:nvPr/>
        </p:nvPicPr>
        <p:blipFill rotWithShape="1">
          <a:blip r:embed="rId4"/>
          <a:srcRect l="1667" t="36603" r="2129" b="41387"/>
          <a:stretch/>
        </p:blipFill>
        <p:spPr>
          <a:xfrm>
            <a:off x="589274" y="5797007"/>
            <a:ext cx="8727452" cy="666398"/>
          </a:xfrm>
          <a:prstGeom prst="rect">
            <a:avLst/>
          </a:prstGeom>
        </p:spPr>
      </p:pic>
      <p:grpSp>
        <p:nvGrpSpPr>
          <p:cNvPr id="62" name="グループ化 61"/>
          <p:cNvGrpSpPr/>
          <p:nvPr/>
        </p:nvGrpSpPr>
        <p:grpSpPr>
          <a:xfrm>
            <a:off x="689130" y="3611146"/>
            <a:ext cx="8527741" cy="784196"/>
            <a:chOff x="609843" y="3767002"/>
            <a:chExt cx="8527741" cy="784196"/>
          </a:xfrm>
        </p:grpSpPr>
        <p:pic>
          <p:nvPicPr>
            <p:cNvPr id="46" name="図 45" descr="建物, 窓, 座る, 岩棚 が含まれている画像&#10;&#10;自動的に生成された説明">
              <a:extLst>
                <a:ext uri="{FF2B5EF4-FFF2-40B4-BE49-F238E27FC236}">
                  <a16:creationId xmlns:a16="http://schemas.microsoft.com/office/drawing/2014/main" id="{7197AD6C-5803-4820-9883-03BA4164D92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126" b="28343"/>
            <a:stretch/>
          </p:blipFill>
          <p:spPr>
            <a:xfrm>
              <a:off x="4953001" y="3769166"/>
              <a:ext cx="2165086" cy="774259"/>
            </a:xfrm>
            <a:prstGeom prst="rect">
              <a:avLst/>
            </a:prstGeom>
          </p:spPr>
        </p:pic>
        <p:pic>
          <p:nvPicPr>
            <p:cNvPr id="48" name="図 47" descr="建物, 古い, 座る, ブラック が含まれている画像&#10;&#10;自動的に生成された説明">
              <a:extLst>
                <a:ext uri="{FF2B5EF4-FFF2-40B4-BE49-F238E27FC236}">
                  <a16:creationId xmlns:a16="http://schemas.microsoft.com/office/drawing/2014/main" id="{54013F59-F14D-4094-B2F5-6DBD857A9B1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590" t="21250" r="-1429" b="32695"/>
            <a:stretch/>
          </p:blipFill>
          <p:spPr>
            <a:xfrm>
              <a:off x="2960104" y="3767002"/>
              <a:ext cx="2024661" cy="778586"/>
            </a:xfrm>
            <a:prstGeom prst="rect">
              <a:avLst/>
            </a:prstGeom>
          </p:spPr>
        </p:pic>
        <p:pic>
          <p:nvPicPr>
            <p:cNvPr id="47" name="図 46" descr="建物, 座る, 覆い, ベンチ が含まれている画像&#10;&#10;自動的に生成された説明">
              <a:extLst>
                <a:ext uri="{FF2B5EF4-FFF2-40B4-BE49-F238E27FC236}">
                  <a16:creationId xmlns:a16="http://schemas.microsoft.com/office/drawing/2014/main" id="{6C36D7A2-4C72-43CF-A0FF-45F71EDD816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6525" b="28344"/>
            <a:stretch/>
          </p:blipFill>
          <p:spPr>
            <a:xfrm>
              <a:off x="609843" y="3769166"/>
              <a:ext cx="2384513" cy="782032"/>
            </a:xfrm>
            <a:prstGeom prst="rect">
              <a:avLst/>
            </a:prstGeom>
          </p:spPr>
        </p:pic>
        <p:pic>
          <p:nvPicPr>
            <p:cNvPr id="49" name="図 48" descr="写真, 座る, ブラック, テーブル が含まれている画像&#10;&#10;自動的に生成された説明">
              <a:extLst>
                <a:ext uri="{FF2B5EF4-FFF2-40B4-BE49-F238E27FC236}">
                  <a16:creationId xmlns:a16="http://schemas.microsoft.com/office/drawing/2014/main" id="{753F4475-B0E0-4D3D-960A-B5E765429D8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3063" b="24505"/>
            <a:stretch/>
          </p:blipFill>
          <p:spPr>
            <a:xfrm>
              <a:off x="7118087" y="3769166"/>
              <a:ext cx="2019497" cy="774259"/>
            </a:xfrm>
            <a:prstGeom prst="rect">
              <a:avLst/>
            </a:prstGeom>
          </p:spPr>
        </p:pic>
      </p:grpSp>
      <p:cxnSp>
        <p:nvCxnSpPr>
          <p:cNvPr id="58" name="直線コネクタ 57">
            <a:extLst>
              <a:ext uri="{FF2B5EF4-FFF2-40B4-BE49-F238E27FC236}">
                <a16:creationId xmlns:a16="http://schemas.microsoft.com/office/drawing/2014/main" id="{124F0A77-0E89-4D66-8E9F-921D441E61B2}"/>
              </a:ext>
            </a:extLst>
          </p:cNvPr>
          <p:cNvCxnSpPr>
            <a:cxnSpLocks/>
          </p:cNvCxnSpPr>
          <p:nvPr/>
        </p:nvCxnSpPr>
        <p:spPr>
          <a:xfrm>
            <a:off x="5063241" y="4484724"/>
            <a:ext cx="0" cy="929640"/>
          </a:xfrm>
          <a:prstGeom prst="line">
            <a:avLst/>
          </a:prstGeom>
          <a:ln w="1905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7926C8FD-7CF2-4BF2-B807-418908C3AA9E}"/>
              </a:ext>
            </a:extLst>
          </p:cNvPr>
          <p:cNvSpPr txBox="1"/>
          <p:nvPr/>
        </p:nvSpPr>
        <p:spPr>
          <a:xfrm>
            <a:off x="4421788" y="3098722"/>
            <a:ext cx="1062424" cy="276999"/>
          </a:xfrm>
          <a:prstGeom prst="rect">
            <a:avLst/>
          </a:prstGeom>
          <a:solidFill>
            <a:srgbClr val="002060"/>
          </a:solidFill>
        </p:spPr>
        <p:txBody>
          <a:bodyPr wrap="square" rtlCol="0">
            <a:spAutoFit/>
          </a:bodyPr>
          <a:lstStyle/>
          <a:p>
            <a:pPr algn="ctr"/>
            <a:r>
              <a:rPr lang="ja-JP" altLang="en-US" sz="1200" b="1" dirty="0" smtClean="0">
                <a:solidFill>
                  <a:schemeClr val="bg1"/>
                </a:solidFill>
                <a:latin typeface="BIZ UDゴシック" panose="020B0400000000000000" pitchFamily="49" charset="-128"/>
                <a:ea typeface="BIZ UDゴシック" panose="020B0400000000000000" pitchFamily="49" charset="-128"/>
              </a:rPr>
              <a:t>洗浄前</a:t>
            </a:r>
            <a:endParaRPr lang="en-US" altLang="ja-JP" sz="1200" b="1" dirty="0" smtClean="0">
              <a:solidFill>
                <a:schemeClr val="bg1"/>
              </a:solidFill>
              <a:latin typeface="BIZ UDゴシック" panose="020B0400000000000000" pitchFamily="49" charset="-128"/>
              <a:ea typeface="BIZ UDゴシック" panose="020B0400000000000000" pitchFamily="49" charset="-128"/>
            </a:endParaRPr>
          </a:p>
        </p:txBody>
      </p:sp>
      <p:sp>
        <p:nvSpPr>
          <p:cNvPr id="61" name="テキスト ボックス 60">
            <a:extLst>
              <a:ext uri="{FF2B5EF4-FFF2-40B4-BE49-F238E27FC236}">
                <a16:creationId xmlns:a16="http://schemas.microsoft.com/office/drawing/2014/main" id="{7926C8FD-7CF2-4BF2-B807-418908C3AA9E}"/>
              </a:ext>
            </a:extLst>
          </p:cNvPr>
          <p:cNvSpPr txBox="1"/>
          <p:nvPr/>
        </p:nvSpPr>
        <p:spPr>
          <a:xfrm>
            <a:off x="4421788" y="5345325"/>
            <a:ext cx="1062424" cy="276999"/>
          </a:xfrm>
          <a:prstGeom prst="rect">
            <a:avLst/>
          </a:prstGeom>
          <a:solidFill>
            <a:srgbClr val="002060"/>
          </a:solidFill>
        </p:spPr>
        <p:txBody>
          <a:bodyPr wrap="square" rtlCol="0">
            <a:spAutoFit/>
          </a:bodyPr>
          <a:lstStyle/>
          <a:p>
            <a:pPr algn="ctr"/>
            <a:r>
              <a:rPr lang="ja-JP" altLang="en-US" sz="1200" b="1" dirty="0" smtClean="0">
                <a:solidFill>
                  <a:schemeClr val="bg1"/>
                </a:solidFill>
                <a:latin typeface="BIZ UDゴシック" panose="020B0400000000000000" pitchFamily="49" charset="-128"/>
                <a:ea typeface="BIZ UDゴシック" panose="020B0400000000000000" pitchFamily="49" charset="-128"/>
              </a:rPr>
              <a:t>洗浄後</a:t>
            </a:r>
            <a:endParaRPr lang="en-US" altLang="ja-JP" sz="1200" b="1" dirty="0" smtClean="0">
              <a:solidFill>
                <a:schemeClr val="bg1"/>
              </a:solidFill>
              <a:latin typeface="BIZ UDゴシック" panose="020B0400000000000000" pitchFamily="49" charset="-128"/>
              <a:ea typeface="BIZ UDゴシック" panose="020B0400000000000000" pitchFamily="49" charset="-128"/>
            </a:endParaRPr>
          </a:p>
        </p:txBody>
      </p:sp>
      <p:cxnSp>
        <p:nvCxnSpPr>
          <p:cNvPr id="64" name="直線コネクタ 63">
            <a:extLst>
              <a:ext uri="{FF2B5EF4-FFF2-40B4-BE49-F238E27FC236}">
                <a16:creationId xmlns:a16="http://schemas.microsoft.com/office/drawing/2014/main" id="{124F0A77-0E89-4D66-8E9F-921D441E61B2}"/>
              </a:ext>
            </a:extLst>
          </p:cNvPr>
          <p:cNvCxnSpPr>
            <a:cxnSpLocks/>
          </p:cNvCxnSpPr>
          <p:nvPr/>
        </p:nvCxnSpPr>
        <p:spPr>
          <a:xfrm>
            <a:off x="3067048" y="4484724"/>
            <a:ext cx="0" cy="929640"/>
          </a:xfrm>
          <a:prstGeom prst="line">
            <a:avLst/>
          </a:prstGeom>
          <a:ln w="1905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124F0A77-0E89-4D66-8E9F-921D441E61B2}"/>
              </a:ext>
            </a:extLst>
          </p:cNvPr>
          <p:cNvCxnSpPr>
            <a:cxnSpLocks/>
          </p:cNvCxnSpPr>
          <p:nvPr/>
        </p:nvCxnSpPr>
        <p:spPr>
          <a:xfrm>
            <a:off x="7136254" y="4484724"/>
            <a:ext cx="0" cy="929640"/>
          </a:xfrm>
          <a:prstGeom prst="line">
            <a:avLst/>
          </a:prstGeom>
          <a:ln w="1905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7926C8FD-7CF2-4BF2-B807-418908C3AA9E}"/>
              </a:ext>
            </a:extLst>
          </p:cNvPr>
          <p:cNvSpPr txBox="1"/>
          <p:nvPr/>
        </p:nvSpPr>
        <p:spPr>
          <a:xfrm>
            <a:off x="723346" y="4523674"/>
            <a:ext cx="2338119" cy="307777"/>
          </a:xfrm>
          <a:prstGeom prst="rect">
            <a:avLst/>
          </a:prstGeom>
          <a:noFill/>
        </p:spPr>
        <p:txBody>
          <a:bodyPr wrap="square" rtlCol="0">
            <a:spAutoFit/>
          </a:bodyPr>
          <a:lstStyle/>
          <a:p>
            <a:pPr algn="ctr"/>
            <a:r>
              <a:rPr lang="ja-JP" altLang="en-US" sz="1400" b="1" dirty="0" smtClean="0">
                <a:latin typeface="BIZ UDゴシック" panose="020B0400000000000000" pitchFamily="49" charset="-128"/>
                <a:ea typeface="BIZ UDゴシック" panose="020B0400000000000000" pitchFamily="49" charset="-128"/>
              </a:rPr>
              <a:t>洗剤のみ（</a:t>
            </a:r>
            <a:r>
              <a:rPr lang="en-US" altLang="ja-JP" sz="1400" b="1" dirty="0" smtClean="0">
                <a:latin typeface="BIZ UDゴシック" panose="020B0400000000000000" pitchFamily="49" charset="-128"/>
                <a:ea typeface="BIZ UDゴシック" panose="020B0400000000000000" pitchFamily="49" charset="-128"/>
              </a:rPr>
              <a:t>UFB</a:t>
            </a:r>
            <a:r>
              <a:rPr lang="ja-JP" altLang="en-US" sz="1400" b="1" dirty="0" smtClean="0">
                <a:latin typeface="BIZ UDゴシック" panose="020B0400000000000000" pitchFamily="49" charset="-128"/>
                <a:ea typeface="BIZ UDゴシック" panose="020B0400000000000000" pitchFamily="49" charset="-128"/>
              </a:rPr>
              <a:t>無し）</a:t>
            </a:r>
            <a:endParaRPr lang="en-US" altLang="ja-JP" sz="1400" b="1" dirty="0" smtClean="0">
              <a:latin typeface="BIZ UDゴシック" panose="020B0400000000000000" pitchFamily="49" charset="-128"/>
              <a:ea typeface="BIZ UDゴシック" panose="020B0400000000000000" pitchFamily="49" charset="-128"/>
            </a:endParaRPr>
          </a:p>
        </p:txBody>
      </p:sp>
      <p:sp>
        <p:nvSpPr>
          <p:cNvPr id="67" name="テキスト ボックス 66">
            <a:extLst>
              <a:ext uri="{FF2B5EF4-FFF2-40B4-BE49-F238E27FC236}">
                <a16:creationId xmlns:a16="http://schemas.microsoft.com/office/drawing/2014/main" id="{7926C8FD-7CF2-4BF2-B807-418908C3AA9E}"/>
              </a:ext>
            </a:extLst>
          </p:cNvPr>
          <p:cNvSpPr txBox="1"/>
          <p:nvPr/>
        </p:nvSpPr>
        <p:spPr>
          <a:xfrm>
            <a:off x="3229592" y="4523674"/>
            <a:ext cx="1646592" cy="307777"/>
          </a:xfrm>
          <a:prstGeom prst="rect">
            <a:avLst/>
          </a:prstGeom>
          <a:noFill/>
        </p:spPr>
        <p:txBody>
          <a:bodyPr wrap="square" rtlCol="0">
            <a:spAutoFit/>
          </a:bodyPr>
          <a:lstStyle/>
          <a:p>
            <a:pPr algn="ctr"/>
            <a:r>
              <a:rPr lang="ja-JP" altLang="en-US" sz="1400" b="1" dirty="0" smtClean="0">
                <a:latin typeface="BIZ UDゴシック" panose="020B0400000000000000" pitchFamily="49" charset="-128"/>
                <a:ea typeface="BIZ UDゴシック" panose="020B0400000000000000" pitchFamily="49" charset="-128"/>
              </a:rPr>
              <a:t>洗剤 ＋ </a:t>
            </a:r>
            <a:r>
              <a:rPr lang="en-US" altLang="ja-JP" sz="1400" b="1" dirty="0" smtClean="0">
                <a:latin typeface="BIZ UDゴシック" panose="020B0400000000000000" pitchFamily="49" charset="-128"/>
                <a:ea typeface="BIZ UDゴシック" panose="020B0400000000000000" pitchFamily="49" charset="-128"/>
              </a:rPr>
              <a:t>UFB</a:t>
            </a:r>
          </a:p>
        </p:txBody>
      </p:sp>
      <p:sp>
        <p:nvSpPr>
          <p:cNvPr id="68" name="テキスト ボックス 67">
            <a:extLst>
              <a:ext uri="{FF2B5EF4-FFF2-40B4-BE49-F238E27FC236}">
                <a16:creationId xmlns:a16="http://schemas.microsoft.com/office/drawing/2014/main" id="{7926C8FD-7CF2-4BF2-B807-418908C3AA9E}"/>
              </a:ext>
            </a:extLst>
          </p:cNvPr>
          <p:cNvSpPr txBox="1"/>
          <p:nvPr/>
        </p:nvSpPr>
        <p:spPr>
          <a:xfrm>
            <a:off x="4980600" y="4339383"/>
            <a:ext cx="2243374" cy="523220"/>
          </a:xfrm>
          <a:prstGeom prst="rect">
            <a:avLst/>
          </a:prstGeom>
          <a:noFill/>
        </p:spPr>
        <p:txBody>
          <a:bodyPr wrap="square" rtlCol="0">
            <a:spAutoFit/>
          </a:bodyPr>
          <a:lstStyle/>
          <a:p>
            <a:pPr algn="ctr"/>
            <a:r>
              <a:rPr lang="ja-JP" altLang="en-US" sz="1400" b="1" dirty="0" smtClean="0">
                <a:latin typeface="BIZ UDゴシック" panose="020B0400000000000000" pitchFamily="49" charset="-128"/>
                <a:ea typeface="BIZ UDゴシック" panose="020B0400000000000000" pitchFamily="49" charset="-128"/>
              </a:rPr>
              <a:t>アルカリ水</a:t>
            </a:r>
            <a:r>
              <a:rPr lang="en-US" altLang="ja-JP" sz="1400" b="1" dirty="0" smtClean="0">
                <a:latin typeface="BIZ UDゴシック" panose="020B0400000000000000" pitchFamily="49" charset="-128"/>
                <a:ea typeface="BIZ UDゴシック" panose="020B0400000000000000" pitchFamily="49" charset="-128"/>
              </a:rPr>
              <a:t>pH12.5</a:t>
            </a:r>
            <a:r>
              <a:rPr lang="ja-JP" altLang="en-US" sz="1400" b="1" dirty="0" smtClean="0">
                <a:latin typeface="BIZ UDゴシック" panose="020B0400000000000000" pitchFamily="49" charset="-128"/>
                <a:ea typeface="BIZ UDゴシック" panose="020B0400000000000000" pitchFamily="49" charset="-128"/>
              </a:rPr>
              <a:t>のみ（</a:t>
            </a:r>
            <a:r>
              <a:rPr lang="en-US" altLang="ja-JP" sz="1400" b="1" dirty="0" smtClean="0">
                <a:latin typeface="BIZ UDゴシック" panose="020B0400000000000000" pitchFamily="49" charset="-128"/>
                <a:ea typeface="BIZ UDゴシック" panose="020B0400000000000000" pitchFamily="49" charset="-128"/>
              </a:rPr>
              <a:t>UFB</a:t>
            </a:r>
            <a:r>
              <a:rPr lang="ja-JP" altLang="en-US" sz="1400" b="1" dirty="0" smtClean="0">
                <a:latin typeface="BIZ UDゴシック" panose="020B0400000000000000" pitchFamily="49" charset="-128"/>
                <a:ea typeface="BIZ UDゴシック" panose="020B0400000000000000" pitchFamily="49" charset="-128"/>
              </a:rPr>
              <a:t>無し）</a:t>
            </a:r>
            <a:endParaRPr lang="en-US" altLang="ja-JP" sz="1400" b="1" dirty="0">
              <a:latin typeface="BIZ UDゴシック" panose="020B0400000000000000" pitchFamily="49" charset="-128"/>
              <a:ea typeface="BIZ UDゴシック" panose="020B0400000000000000" pitchFamily="49" charset="-128"/>
            </a:endParaRPr>
          </a:p>
        </p:txBody>
      </p:sp>
      <p:sp>
        <p:nvSpPr>
          <p:cNvPr id="69" name="テキスト ボックス 68">
            <a:extLst>
              <a:ext uri="{FF2B5EF4-FFF2-40B4-BE49-F238E27FC236}">
                <a16:creationId xmlns:a16="http://schemas.microsoft.com/office/drawing/2014/main" id="{7926C8FD-7CF2-4BF2-B807-418908C3AA9E}"/>
              </a:ext>
            </a:extLst>
          </p:cNvPr>
          <p:cNvSpPr txBox="1"/>
          <p:nvPr/>
        </p:nvSpPr>
        <p:spPr>
          <a:xfrm>
            <a:off x="7093808" y="4344615"/>
            <a:ext cx="2209922" cy="523220"/>
          </a:xfrm>
          <a:prstGeom prst="rect">
            <a:avLst/>
          </a:prstGeom>
          <a:noFill/>
        </p:spPr>
        <p:txBody>
          <a:bodyPr wrap="square" rtlCol="0">
            <a:spAutoFit/>
          </a:bodyPr>
          <a:lstStyle/>
          <a:p>
            <a:pPr algn="ctr"/>
            <a:r>
              <a:rPr lang="ja-JP" altLang="en-US" sz="1400" b="1" dirty="0" smtClean="0">
                <a:latin typeface="BIZ UDゴシック" panose="020B0400000000000000" pitchFamily="49" charset="-128"/>
                <a:ea typeface="BIZ UDゴシック" panose="020B0400000000000000" pitchFamily="49" charset="-128"/>
              </a:rPr>
              <a:t>アルカリ水</a:t>
            </a:r>
            <a:r>
              <a:rPr lang="en-US" altLang="ja-JP" sz="1400" b="1" dirty="0" smtClean="0">
                <a:latin typeface="BIZ UDゴシック" panose="020B0400000000000000" pitchFamily="49" charset="-128"/>
                <a:ea typeface="BIZ UDゴシック" panose="020B0400000000000000" pitchFamily="49" charset="-128"/>
              </a:rPr>
              <a:t>pH12.5</a:t>
            </a:r>
          </a:p>
          <a:p>
            <a:pPr algn="ctr"/>
            <a:r>
              <a:rPr lang="ja-JP" altLang="en-US" sz="1400" b="1" dirty="0" smtClean="0">
                <a:latin typeface="BIZ UDゴシック" panose="020B0400000000000000" pitchFamily="49" charset="-128"/>
                <a:ea typeface="BIZ UDゴシック" panose="020B0400000000000000" pitchFamily="49" charset="-128"/>
              </a:rPr>
              <a:t>＋ </a:t>
            </a:r>
            <a:r>
              <a:rPr lang="en-US" altLang="ja-JP" sz="1400" b="1" dirty="0" smtClean="0">
                <a:latin typeface="BIZ UDゴシック" panose="020B0400000000000000" pitchFamily="49" charset="-128"/>
                <a:ea typeface="BIZ UDゴシック" panose="020B0400000000000000" pitchFamily="49" charset="-128"/>
              </a:rPr>
              <a:t>UFB</a:t>
            </a:r>
            <a:endParaRPr lang="en-US" altLang="ja-JP" sz="1400" b="1" dirty="0">
              <a:latin typeface="BIZ UDゴシック" panose="020B0400000000000000" pitchFamily="49" charset="-128"/>
              <a:ea typeface="BIZ UDゴシック" panose="020B0400000000000000" pitchFamily="49" charset="-128"/>
            </a:endParaRPr>
          </a:p>
        </p:txBody>
      </p:sp>
      <p:sp>
        <p:nvSpPr>
          <p:cNvPr id="70" name="テキスト ボックス 69">
            <a:extLst>
              <a:ext uri="{FF2B5EF4-FFF2-40B4-BE49-F238E27FC236}">
                <a16:creationId xmlns:a16="http://schemas.microsoft.com/office/drawing/2014/main" id="{7926C8FD-7CF2-4BF2-B807-418908C3AA9E}"/>
              </a:ext>
            </a:extLst>
          </p:cNvPr>
          <p:cNvSpPr txBox="1"/>
          <p:nvPr/>
        </p:nvSpPr>
        <p:spPr>
          <a:xfrm>
            <a:off x="689130" y="4852325"/>
            <a:ext cx="2253232" cy="577081"/>
          </a:xfrm>
          <a:prstGeom prst="rect">
            <a:avLst/>
          </a:prstGeom>
          <a:noFill/>
        </p:spPr>
        <p:txBody>
          <a:bodyPr wrap="square" rtlCol="0">
            <a:spAutoFit/>
          </a:bodyPr>
          <a:lstStyle/>
          <a:p>
            <a:r>
              <a:rPr lang="ja-JP" altLang="en-US" sz="1050" dirty="0" smtClean="0">
                <a:latin typeface="BIZ UDゴシック" panose="020B0400000000000000" pitchFamily="49" charset="-128"/>
                <a:ea typeface="BIZ UDゴシック" panose="020B0400000000000000" pitchFamily="49" charset="-128"/>
              </a:rPr>
              <a:t>従来から使用している洗剤を規定の希釈倍率に水で薄めた洗浄液のみを噴霧</a:t>
            </a:r>
            <a:endParaRPr lang="en-US" altLang="ja-JP" sz="1050" dirty="0" smtClean="0">
              <a:latin typeface="BIZ UDゴシック" panose="020B0400000000000000" pitchFamily="49" charset="-128"/>
              <a:ea typeface="BIZ UDゴシック" panose="020B0400000000000000" pitchFamily="49" charset="-128"/>
            </a:endParaRPr>
          </a:p>
        </p:txBody>
      </p:sp>
      <p:sp>
        <p:nvSpPr>
          <p:cNvPr id="71" name="テキスト ボックス 70">
            <a:extLst>
              <a:ext uri="{FF2B5EF4-FFF2-40B4-BE49-F238E27FC236}">
                <a16:creationId xmlns:a16="http://schemas.microsoft.com/office/drawing/2014/main" id="{7926C8FD-7CF2-4BF2-B807-418908C3AA9E}"/>
              </a:ext>
            </a:extLst>
          </p:cNvPr>
          <p:cNvSpPr txBox="1"/>
          <p:nvPr/>
        </p:nvSpPr>
        <p:spPr>
          <a:xfrm>
            <a:off x="3073643" y="4852325"/>
            <a:ext cx="2023161" cy="430887"/>
          </a:xfrm>
          <a:prstGeom prst="rect">
            <a:avLst/>
          </a:prstGeom>
          <a:noFill/>
        </p:spPr>
        <p:txBody>
          <a:bodyPr wrap="square" rtlCol="0">
            <a:spAutoFit/>
          </a:bodyPr>
          <a:lstStyle/>
          <a:p>
            <a:r>
              <a:rPr lang="ja-JP" altLang="en-US" sz="1050" dirty="0" smtClean="0">
                <a:latin typeface="BIZ UDゴシック" panose="020B0400000000000000" pitchFamily="49" charset="-128"/>
                <a:ea typeface="BIZ UDゴシック" panose="020B0400000000000000" pitchFamily="49" charset="-128"/>
              </a:rPr>
              <a:t>区画１と同じ洗浄液を</a:t>
            </a:r>
            <a:r>
              <a:rPr lang="en-US" altLang="ja-JP" sz="1050" dirty="0" smtClean="0">
                <a:latin typeface="BIZ UDゴシック" panose="020B0400000000000000" pitchFamily="49" charset="-128"/>
                <a:ea typeface="BIZ UDゴシック" panose="020B0400000000000000" pitchFamily="49" charset="-128"/>
              </a:rPr>
              <a:t>UFB</a:t>
            </a:r>
            <a:r>
              <a:rPr lang="ja-JP" altLang="en-US" sz="1050" dirty="0" smtClean="0">
                <a:latin typeface="BIZ UDゴシック" panose="020B0400000000000000" pitchFamily="49" charset="-128"/>
                <a:ea typeface="BIZ UDゴシック" panose="020B0400000000000000" pitchFamily="49" charset="-128"/>
              </a:rPr>
              <a:t>化して噴霧</a:t>
            </a:r>
            <a:endParaRPr lang="en-US" altLang="ja-JP" sz="1050" dirty="0" smtClean="0">
              <a:latin typeface="BIZ UDゴシック" panose="020B0400000000000000" pitchFamily="49" charset="-128"/>
              <a:ea typeface="BIZ UDゴシック" panose="020B0400000000000000" pitchFamily="49" charset="-128"/>
            </a:endParaRPr>
          </a:p>
        </p:txBody>
      </p:sp>
      <p:sp>
        <p:nvSpPr>
          <p:cNvPr id="72" name="テキスト ボックス 71">
            <a:extLst>
              <a:ext uri="{FF2B5EF4-FFF2-40B4-BE49-F238E27FC236}">
                <a16:creationId xmlns:a16="http://schemas.microsoft.com/office/drawing/2014/main" id="{7926C8FD-7CF2-4BF2-B807-418908C3AA9E}"/>
              </a:ext>
            </a:extLst>
          </p:cNvPr>
          <p:cNvSpPr txBox="1"/>
          <p:nvPr/>
        </p:nvSpPr>
        <p:spPr>
          <a:xfrm>
            <a:off x="5045479" y="4852325"/>
            <a:ext cx="2090775" cy="415498"/>
          </a:xfrm>
          <a:prstGeom prst="rect">
            <a:avLst/>
          </a:prstGeom>
          <a:noFill/>
        </p:spPr>
        <p:txBody>
          <a:bodyPr wrap="square" rtlCol="0">
            <a:spAutoFit/>
          </a:bodyPr>
          <a:lstStyle/>
          <a:p>
            <a:r>
              <a:rPr lang="ja-JP" altLang="en-US" sz="1050" dirty="0" smtClean="0">
                <a:latin typeface="BIZ UDゴシック" panose="020B0400000000000000" pitchFamily="49" charset="-128"/>
                <a:ea typeface="BIZ UDゴシック" panose="020B0400000000000000" pitchFamily="49" charset="-128"/>
              </a:rPr>
              <a:t>航空機の洗浄で使われている</a:t>
            </a:r>
            <a:r>
              <a:rPr lang="en-US" altLang="ja-JP" sz="1050" dirty="0" smtClean="0">
                <a:latin typeface="BIZ UDゴシック" panose="020B0400000000000000" pitchFamily="49" charset="-128"/>
                <a:ea typeface="BIZ UDゴシック" panose="020B0400000000000000" pitchFamily="49" charset="-128"/>
              </a:rPr>
              <a:t>pH12.5</a:t>
            </a:r>
            <a:r>
              <a:rPr lang="ja-JP" altLang="en-US" sz="1050" dirty="0" err="1" smtClean="0">
                <a:latin typeface="BIZ UDゴシック" panose="020B0400000000000000" pitchFamily="49" charset="-128"/>
                <a:ea typeface="BIZ UDゴシック" panose="020B0400000000000000" pitchFamily="49" charset="-128"/>
              </a:rPr>
              <a:t>のアル</a:t>
            </a:r>
            <a:r>
              <a:rPr lang="ja-JP" altLang="en-US" sz="1050" dirty="0" smtClean="0">
                <a:latin typeface="BIZ UDゴシック" panose="020B0400000000000000" pitchFamily="49" charset="-128"/>
                <a:ea typeface="BIZ UDゴシック" panose="020B0400000000000000" pitchFamily="49" charset="-128"/>
              </a:rPr>
              <a:t>カリ水だけを噴霧</a:t>
            </a:r>
            <a:endParaRPr lang="en-US" altLang="ja-JP" sz="1050" dirty="0" smtClean="0">
              <a:latin typeface="BIZ UDゴシック" panose="020B0400000000000000" pitchFamily="49" charset="-128"/>
              <a:ea typeface="BIZ UDゴシック" panose="020B0400000000000000" pitchFamily="49" charset="-128"/>
            </a:endParaRPr>
          </a:p>
        </p:txBody>
      </p:sp>
      <p:sp>
        <p:nvSpPr>
          <p:cNvPr id="73" name="テキスト ボックス 72">
            <a:extLst>
              <a:ext uri="{FF2B5EF4-FFF2-40B4-BE49-F238E27FC236}">
                <a16:creationId xmlns:a16="http://schemas.microsoft.com/office/drawing/2014/main" id="{7926C8FD-7CF2-4BF2-B807-418908C3AA9E}"/>
              </a:ext>
            </a:extLst>
          </p:cNvPr>
          <p:cNvSpPr txBox="1"/>
          <p:nvPr/>
        </p:nvSpPr>
        <p:spPr>
          <a:xfrm>
            <a:off x="7197375" y="4852325"/>
            <a:ext cx="2057186" cy="430887"/>
          </a:xfrm>
          <a:prstGeom prst="rect">
            <a:avLst/>
          </a:prstGeom>
          <a:noFill/>
        </p:spPr>
        <p:txBody>
          <a:bodyPr wrap="square" rtlCol="0">
            <a:spAutoFit/>
          </a:bodyPr>
          <a:lstStyle/>
          <a:p>
            <a:r>
              <a:rPr lang="ja-JP" altLang="en-US" sz="1050" dirty="0" smtClean="0">
                <a:latin typeface="BIZ UDゴシック" panose="020B0400000000000000" pitchFamily="49" charset="-128"/>
                <a:ea typeface="BIZ UDゴシック" panose="020B0400000000000000" pitchFamily="49" charset="-128"/>
              </a:rPr>
              <a:t>区画３と同じ</a:t>
            </a:r>
            <a:r>
              <a:rPr lang="en-US" altLang="ja-JP" sz="1050" dirty="0" smtClean="0">
                <a:latin typeface="BIZ UDゴシック" panose="020B0400000000000000" pitchFamily="49" charset="-128"/>
                <a:ea typeface="BIZ UDゴシック" panose="020B0400000000000000" pitchFamily="49" charset="-128"/>
              </a:rPr>
              <a:t>pH12.5</a:t>
            </a:r>
            <a:r>
              <a:rPr lang="ja-JP" altLang="en-US" sz="1050" dirty="0" err="1" smtClean="0">
                <a:latin typeface="BIZ UDゴシック" panose="020B0400000000000000" pitchFamily="49" charset="-128"/>
                <a:ea typeface="BIZ UDゴシック" panose="020B0400000000000000" pitchFamily="49" charset="-128"/>
              </a:rPr>
              <a:t>のアル</a:t>
            </a:r>
            <a:r>
              <a:rPr lang="ja-JP" altLang="en-US" sz="1050" dirty="0" smtClean="0">
                <a:latin typeface="BIZ UDゴシック" panose="020B0400000000000000" pitchFamily="49" charset="-128"/>
                <a:ea typeface="BIZ UDゴシック" panose="020B0400000000000000" pitchFamily="49" charset="-128"/>
              </a:rPr>
              <a:t>カリ水を</a:t>
            </a:r>
            <a:r>
              <a:rPr lang="en-US" altLang="ja-JP" sz="1050" dirty="0" smtClean="0">
                <a:latin typeface="BIZ UDゴシック" panose="020B0400000000000000" pitchFamily="49" charset="-128"/>
                <a:ea typeface="BIZ UDゴシック" panose="020B0400000000000000" pitchFamily="49" charset="-128"/>
              </a:rPr>
              <a:t>UFB</a:t>
            </a:r>
            <a:r>
              <a:rPr lang="ja-JP" altLang="en-US" sz="1050" dirty="0" smtClean="0">
                <a:latin typeface="BIZ UDゴシック" panose="020B0400000000000000" pitchFamily="49" charset="-128"/>
                <a:ea typeface="BIZ UDゴシック" panose="020B0400000000000000" pitchFamily="49" charset="-128"/>
              </a:rPr>
              <a:t>化して噴霧</a:t>
            </a:r>
            <a:endParaRPr lang="en-US" altLang="ja-JP" sz="1050" dirty="0" smtClean="0">
              <a:latin typeface="BIZ UDゴシック" panose="020B0400000000000000" pitchFamily="49" charset="-128"/>
              <a:ea typeface="BIZ UDゴシック" panose="020B0400000000000000" pitchFamily="49" charset="-128"/>
            </a:endParaRPr>
          </a:p>
        </p:txBody>
      </p:sp>
      <p:sp>
        <p:nvSpPr>
          <p:cNvPr id="74" name="テキスト ボックス 73">
            <a:extLst>
              <a:ext uri="{FF2B5EF4-FFF2-40B4-BE49-F238E27FC236}">
                <a16:creationId xmlns:a16="http://schemas.microsoft.com/office/drawing/2014/main" id="{7926C8FD-7CF2-4BF2-B807-418908C3AA9E}"/>
              </a:ext>
            </a:extLst>
          </p:cNvPr>
          <p:cNvSpPr txBox="1"/>
          <p:nvPr/>
        </p:nvSpPr>
        <p:spPr>
          <a:xfrm>
            <a:off x="1094437" y="3329280"/>
            <a:ext cx="1646592" cy="276999"/>
          </a:xfrm>
          <a:prstGeom prst="rect">
            <a:avLst/>
          </a:prstGeom>
          <a:noFill/>
        </p:spPr>
        <p:txBody>
          <a:bodyPr wrap="square" rtlCol="0">
            <a:spAutoFit/>
          </a:bodyPr>
          <a:lstStyle/>
          <a:p>
            <a:pPr algn="ctr"/>
            <a:r>
              <a:rPr lang="ja-JP" altLang="en-US" sz="1200" b="1" dirty="0" smtClean="0">
                <a:latin typeface="BIZ UDゴシック" panose="020B0400000000000000" pitchFamily="49" charset="-128"/>
                <a:ea typeface="BIZ UDゴシック" panose="020B0400000000000000" pitchFamily="49" charset="-128"/>
              </a:rPr>
              <a:t>区画１</a:t>
            </a:r>
            <a:endParaRPr lang="en-US" altLang="ja-JP" sz="1200" b="1" dirty="0" smtClean="0">
              <a:latin typeface="BIZ UDゴシック" panose="020B0400000000000000" pitchFamily="49" charset="-128"/>
              <a:ea typeface="BIZ UDゴシック" panose="020B0400000000000000" pitchFamily="49" charset="-128"/>
            </a:endParaRPr>
          </a:p>
        </p:txBody>
      </p:sp>
      <p:sp>
        <p:nvSpPr>
          <p:cNvPr id="75" name="テキスト ボックス 74">
            <a:extLst>
              <a:ext uri="{FF2B5EF4-FFF2-40B4-BE49-F238E27FC236}">
                <a16:creationId xmlns:a16="http://schemas.microsoft.com/office/drawing/2014/main" id="{7926C8FD-7CF2-4BF2-B807-418908C3AA9E}"/>
              </a:ext>
            </a:extLst>
          </p:cNvPr>
          <p:cNvSpPr txBox="1"/>
          <p:nvPr/>
        </p:nvSpPr>
        <p:spPr>
          <a:xfrm>
            <a:off x="3229592" y="3329280"/>
            <a:ext cx="1646592" cy="276999"/>
          </a:xfrm>
          <a:prstGeom prst="rect">
            <a:avLst/>
          </a:prstGeom>
          <a:noFill/>
        </p:spPr>
        <p:txBody>
          <a:bodyPr wrap="square" rtlCol="0">
            <a:spAutoFit/>
          </a:bodyPr>
          <a:lstStyle/>
          <a:p>
            <a:pPr algn="ctr"/>
            <a:r>
              <a:rPr lang="ja-JP" altLang="en-US" sz="1200" b="1" dirty="0" smtClean="0">
                <a:latin typeface="BIZ UDゴシック" panose="020B0400000000000000" pitchFamily="49" charset="-128"/>
                <a:ea typeface="BIZ UDゴシック" panose="020B0400000000000000" pitchFamily="49" charset="-128"/>
              </a:rPr>
              <a:t>区画２</a:t>
            </a:r>
            <a:endParaRPr lang="en-US" altLang="ja-JP" sz="1200" b="1" dirty="0" smtClean="0">
              <a:latin typeface="BIZ UDゴシック" panose="020B0400000000000000" pitchFamily="49" charset="-128"/>
              <a:ea typeface="BIZ UDゴシック" panose="020B0400000000000000" pitchFamily="49" charset="-128"/>
            </a:endParaRPr>
          </a:p>
        </p:txBody>
      </p:sp>
      <p:sp>
        <p:nvSpPr>
          <p:cNvPr id="76" name="テキスト ボックス 75">
            <a:extLst>
              <a:ext uri="{FF2B5EF4-FFF2-40B4-BE49-F238E27FC236}">
                <a16:creationId xmlns:a16="http://schemas.microsoft.com/office/drawing/2014/main" id="{7926C8FD-7CF2-4BF2-B807-418908C3AA9E}"/>
              </a:ext>
            </a:extLst>
          </p:cNvPr>
          <p:cNvSpPr txBox="1"/>
          <p:nvPr/>
        </p:nvSpPr>
        <p:spPr>
          <a:xfrm>
            <a:off x="5337898" y="3329280"/>
            <a:ext cx="1646592" cy="276999"/>
          </a:xfrm>
          <a:prstGeom prst="rect">
            <a:avLst/>
          </a:prstGeom>
          <a:noFill/>
        </p:spPr>
        <p:txBody>
          <a:bodyPr wrap="square" rtlCol="0">
            <a:spAutoFit/>
          </a:bodyPr>
          <a:lstStyle/>
          <a:p>
            <a:pPr algn="ctr"/>
            <a:r>
              <a:rPr lang="ja-JP" altLang="en-US" sz="1200" b="1" dirty="0" smtClean="0">
                <a:latin typeface="BIZ UDゴシック" panose="020B0400000000000000" pitchFamily="49" charset="-128"/>
                <a:ea typeface="BIZ UDゴシック" panose="020B0400000000000000" pitchFamily="49" charset="-128"/>
              </a:rPr>
              <a:t>区画３</a:t>
            </a:r>
            <a:endParaRPr lang="en-US" altLang="ja-JP" sz="1200" b="1" dirty="0" smtClean="0">
              <a:latin typeface="BIZ UDゴシック" panose="020B0400000000000000" pitchFamily="49" charset="-128"/>
              <a:ea typeface="BIZ UDゴシック" panose="020B0400000000000000" pitchFamily="49" charset="-128"/>
            </a:endParaRPr>
          </a:p>
        </p:txBody>
      </p:sp>
      <p:sp>
        <p:nvSpPr>
          <p:cNvPr id="77" name="テキスト ボックス 76">
            <a:extLst>
              <a:ext uri="{FF2B5EF4-FFF2-40B4-BE49-F238E27FC236}">
                <a16:creationId xmlns:a16="http://schemas.microsoft.com/office/drawing/2014/main" id="{7926C8FD-7CF2-4BF2-B807-418908C3AA9E}"/>
              </a:ext>
            </a:extLst>
          </p:cNvPr>
          <p:cNvSpPr txBox="1"/>
          <p:nvPr/>
        </p:nvSpPr>
        <p:spPr>
          <a:xfrm>
            <a:off x="7383826" y="3329280"/>
            <a:ext cx="1646592" cy="276999"/>
          </a:xfrm>
          <a:prstGeom prst="rect">
            <a:avLst/>
          </a:prstGeom>
          <a:noFill/>
        </p:spPr>
        <p:txBody>
          <a:bodyPr wrap="square" rtlCol="0">
            <a:spAutoFit/>
          </a:bodyPr>
          <a:lstStyle/>
          <a:p>
            <a:pPr algn="ctr"/>
            <a:r>
              <a:rPr lang="ja-JP" altLang="en-US" sz="1200" b="1" dirty="0" smtClean="0">
                <a:latin typeface="BIZ UDゴシック" panose="020B0400000000000000" pitchFamily="49" charset="-128"/>
                <a:ea typeface="BIZ UDゴシック" panose="020B0400000000000000" pitchFamily="49" charset="-128"/>
              </a:rPr>
              <a:t>区画４</a:t>
            </a:r>
            <a:endParaRPr lang="en-US" altLang="ja-JP" sz="1200" b="1" dirty="0" smtClean="0">
              <a:latin typeface="BIZ UDゴシック" panose="020B0400000000000000" pitchFamily="49" charset="-128"/>
              <a:ea typeface="BIZ UDゴシック" panose="020B0400000000000000" pitchFamily="49" charset="-128"/>
            </a:endParaRPr>
          </a:p>
        </p:txBody>
      </p:sp>
      <p:cxnSp>
        <p:nvCxnSpPr>
          <p:cNvPr id="79" name="直線コネクタ 78"/>
          <p:cNvCxnSpPr/>
          <p:nvPr/>
        </p:nvCxnSpPr>
        <p:spPr>
          <a:xfrm>
            <a:off x="933450" y="4849591"/>
            <a:ext cx="176631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87" name="山形 86"/>
          <p:cNvSpPr/>
          <p:nvPr/>
        </p:nvSpPr>
        <p:spPr>
          <a:xfrm rot="5400000">
            <a:off x="1691022" y="5329929"/>
            <a:ext cx="249446" cy="496635"/>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8" name="山形 87"/>
          <p:cNvSpPr/>
          <p:nvPr/>
        </p:nvSpPr>
        <p:spPr>
          <a:xfrm rot="5400000">
            <a:off x="3752579" y="5329930"/>
            <a:ext cx="249446" cy="496635"/>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9" name="山形 88"/>
          <p:cNvSpPr/>
          <p:nvPr/>
        </p:nvSpPr>
        <p:spPr>
          <a:xfrm rot="5400000">
            <a:off x="5966142" y="5329929"/>
            <a:ext cx="249446" cy="496635"/>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0" name="山形 89"/>
          <p:cNvSpPr/>
          <p:nvPr/>
        </p:nvSpPr>
        <p:spPr>
          <a:xfrm rot="5400000">
            <a:off x="8098525" y="5329929"/>
            <a:ext cx="249446" cy="496635"/>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93" name="直線コネクタ 92"/>
          <p:cNvCxnSpPr/>
          <p:nvPr/>
        </p:nvCxnSpPr>
        <p:spPr>
          <a:xfrm>
            <a:off x="3214281" y="4849591"/>
            <a:ext cx="176631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5257394" y="4849591"/>
            <a:ext cx="176631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7383826" y="4849591"/>
            <a:ext cx="176631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7926C8FD-7CF2-4BF2-B807-418908C3AA9E}"/>
              </a:ext>
            </a:extLst>
          </p:cNvPr>
          <p:cNvSpPr txBox="1"/>
          <p:nvPr/>
        </p:nvSpPr>
        <p:spPr>
          <a:xfrm>
            <a:off x="424320" y="6394962"/>
            <a:ext cx="9035726" cy="338554"/>
          </a:xfrm>
          <a:prstGeom prst="rect">
            <a:avLst/>
          </a:prstGeom>
          <a:noFill/>
        </p:spPr>
        <p:txBody>
          <a:bodyPr wrap="square" rtlCol="0">
            <a:spAutoFit/>
          </a:bodyPr>
          <a:lstStyle/>
          <a:p>
            <a:pPr algn="ctr"/>
            <a:r>
              <a:rPr lang="ja-JP" altLang="en-US" sz="1600" b="1" dirty="0" smtClean="0">
                <a:latin typeface="BIZ UDゴシック" panose="020B0400000000000000" pitchFamily="49" charset="-128"/>
                <a:ea typeface="BIZ UDゴシック" panose="020B0400000000000000" pitchFamily="49" charset="-128"/>
              </a:rPr>
              <a:t>黒ずみが取れ、白い面が表出</a:t>
            </a:r>
            <a:endParaRPr lang="ja-JP" altLang="en-US" sz="16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847302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7926C8FD-7CF2-4BF2-B807-418908C3AA9E}"/>
              </a:ext>
            </a:extLst>
          </p:cNvPr>
          <p:cNvSpPr txBox="1"/>
          <p:nvPr/>
        </p:nvSpPr>
        <p:spPr>
          <a:xfrm>
            <a:off x="1" y="190875"/>
            <a:ext cx="9906000" cy="400110"/>
          </a:xfrm>
          <a:prstGeom prst="rect">
            <a:avLst/>
          </a:prstGeom>
          <a:solidFill>
            <a:srgbClr val="002060"/>
          </a:solidFill>
        </p:spPr>
        <p:txBody>
          <a:bodyPr wrap="square" rtlCol="0">
            <a:spAutoFit/>
          </a:bodyPr>
          <a:lstStyle/>
          <a:p>
            <a:pPr algn="ctr"/>
            <a:r>
              <a:rPr lang="ja-JP" altLang="en-US" sz="2000" dirty="0">
                <a:solidFill>
                  <a:schemeClr val="bg1"/>
                </a:solidFill>
                <a:latin typeface="BIZ UDゴシック" panose="020B0400000000000000" pitchFamily="49" charset="-128"/>
                <a:ea typeface="BIZ UDゴシック" panose="020B0400000000000000" pitchFamily="49" charset="-128"/>
              </a:rPr>
              <a:t>活用</a:t>
            </a:r>
            <a:r>
              <a:rPr lang="ja-JP" altLang="en-US" sz="2000" dirty="0" smtClean="0">
                <a:solidFill>
                  <a:schemeClr val="bg1"/>
                </a:solidFill>
                <a:latin typeface="BIZ UDゴシック" panose="020B0400000000000000" pitchFamily="49" charset="-128"/>
                <a:ea typeface="BIZ UDゴシック" panose="020B0400000000000000" pitchFamily="49" charset="-128"/>
              </a:rPr>
              <a:t>事例集</a:t>
            </a:r>
            <a:endParaRPr lang="ja-JP" altLang="en-US" sz="2000" dirty="0">
              <a:solidFill>
                <a:schemeClr val="bg1"/>
              </a:solidFill>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fld id="{B8993390-9E2F-4514-8EE3-B9D48A849013}" type="slidenum">
              <a:rPr kumimoji="1" lang="ja-JP" altLang="en-US" smtClean="0"/>
              <a:t>8</a:t>
            </a:fld>
            <a:endParaRPr kumimoji="1" lang="ja-JP" altLang="en-US"/>
          </a:p>
        </p:txBody>
      </p:sp>
      <p:sp>
        <p:nvSpPr>
          <p:cNvPr id="50" name="角丸四角形 49"/>
          <p:cNvSpPr/>
          <p:nvPr/>
        </p:nvSpPr>
        <p:spPr>
          <a:xfrm>
            <a:off x="271463" y="696835"/>
            <a:ext cx="1528781" cy="58014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7926C8FD-7CF2-4BF2-B807-418908C3AA9E}"/>
              </a:ext>
            </a:extLst>
          </p:cNvPr>
          <p:cNvSpPr txBox="1"/>
          <p:nvPr/>
        </p:nvSpPr>
        <p:spPr>
          <a:xfrm>
            <a:off x="271463" y="717115"/>
            <a:ext cx="1528781" cy="523220"/>
          </a:xfrm>
          <a:prstGeom prst="rect">
            <a:avLst/>
          </a:prstGeom>
          <a:noFill/>
          <a:ln>
            <a:noFill/>
          </a:ln>
        </p:spPr>
        <p:txBody>
          <a:bodyPr wrap="square" rtlCol="0">
            <a:spAutoFit/>
          </a:bodyPr>
          <a:lstStyle/>
          <a:p>
            <a:pPr algn="ctr"/>
            <a:r>
              <a:rPr lang="ja-JP" altLang="en-US" sz="2800" dirty="0" smtClean="0">
                <a:solidFill>
                  <a:srgbClr val="002060"/>
                </a:solidFill>
                <a:latin typeface="BIZ UDゴシック" panose="020B0400000000000000" pitchFamily="49" charset="-128"/>
                <a:ea typeface="BIZ UDゴシック" panose="020B0400000000000000" pitchFamily="49" charset="-128"/>
              </a:rPr>
              <a:t>洗　浄</a:t>
            </a:r>
            <a:r>
              <a:rPr lang="ja-JP" altLang="en-US" sz="2800" dirty="0">
                <a:solidFill>
                  <a:srgbClr val="002060"/>
                </a:solidFill>
                <a:latin typeface="BIZ UDゴシック" panose="020B0400000000000000" pitchFamily="49" charset="-128"/>
                <a:ea typeface="BIZ UDゴシック" panose="020B0400000000000000" pitchFamily="49" charset="-128"/>
              </a:rPr>
              <a:t>　</a:t>
            </a:r>
          </a:p>
        </p:txBody>
      </p:sp>
      <p:sp>
        <p:nvSpPr>
          <p:cNvPr id="52" name="テキスト ボックス 51">
            <a:extLst>
              <a:ext uri="{FF2B5EF4-FFF2-40B4-BE49-F238E27FC236}">
                <a16:creationId xmlns:a16="http://schemas.microsoft.com/office/drawing/2014/main" id="{7926C8FD-7CF2-4BF2-B807-418908C3AA9E}"/>
              </a:ext>
            </a:extLst>
          </p:cNvPr>
          <p:cNvSpPr txBox="1"/>
          <p:nvPr/>
        </p:nvSpPr>
        <p:spPr>
          <a:xfrm>
            <a:off x="435137" y="644800"/>
            <a:ext cx="9035726" cy="442429"/>
          </a:xfrm>
          <a:prstGeom prst="rect">
            <a:avLst/>
          </a:prstGeom>
          <a:noFill/>
        </p:spPr>
        <p:txBody>
          <a:bodyPr wrap="square" rtlCol="0">
            <a:spAutoFit/>
          </a:bodyPr>
          <a:lstStyle/>
          <a:p>
            <a:pPr algn="ctr"/>
            <a:r>
              <a:rPr lang="ja-JP" altLang="en-US" sz="2275" dirty="0" smtClean="0">
                <a:latin typeface="BIZ UDゴシック" panose="020B0400000000000000" pitchFamily="49" charset="-128"/>
                <a:ea typeface="BIZ UDゴシック" panose="020B0400000000000000" pitchFamily="49" charset="-128"/>
              </a:rPr>
              <a:t>空港地上装備洗浄</a:t>
            </a:r>
            <a:endParaRPr lang="ja-JP" altLang="en-US" sz="2275"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7926C8FD-7CF2-4BF2-B807-418908C3AA9E}"/>
              </a:ext>
            </a:extLst>
          </p:cNvPr>
          <p:cNvSpPr txBox="1"/>
          <p:nvPr/>
        </p:nvSpPr>
        <p:spPr>
          <a:xfrm>
            <a:off x="435137" y="1032540"/>
            <a:ext cx="9035726" cy="461665"/>
          </a:xfrm>
          <a:prstGeom prst="rect">
            <a:avLst/>
          </a:prstGeom>
          <a:noFill/>
        </p:spPr>
        <p:txBody>
          <a:bodyPr wrap="square" rtlCol="0">
            <a:spAutoFit/>
          </a:bodyPr>
          <a:lstStyle/>
          <a:p>
            <a:pPr algn="ctr"/>
            <a:r>
              <a:rPr lang="ja-JP" altLang="en-US" sz="1200" dirty="0" smtClean="0">
                <a:latin typeface="BIZ UDゴシック" panose="020B0400000000000000" pitchFamily="49" charset="-128"/>
                <a:ea typeface="BIZ UDゴシック" panose="020B0400000000000000" pitchFamily="49" charset="-128"/>
              </a:rPr>
              <a:t>旅客機の機体洗浄に向けた予備実験②</a:t>
            </a:r>
            <a:endParaRPr lang="en-US" altLang="ja-JP" sz="1200" dirty="0" smtClean="0">
              <a:latin typeface="BIZ UDゴシック" panose="020B0400000000000000" pitchFamily="49" charset="-128"/>
              <a:ea typeface="BIZ UDゴシック" panose="020B0400000000000000" pitchFamily="49" charset="-128"/>
            </a:endParaRPr>
          </a:p>
          <a:p>
            <a:pPr algn="ctr"/>
            <a:r>
              <a:rPr lang="ja-JP" altLang="en-US" sz="1200" dirty="0" smtClean="0">
                <a:latin typeface="BIZ UDゴシック" panose="020B0400000000000000" pitchFamily="49" charset="-128"/>
                <a:ea typeface="BIZ UDゴシック" panose="020B0400000000000000" pitchFamily="49" charset="-128"/>
              </a:rPr>
              <a:t>従来</a:t>
            </a:r>
            <a:r>
              <a:rPr lang="ja-JP" altLang="en-US" sz="1200" dirty="0">
                <a:latin typeface="BIZ UDゴシック" panose="020B0400000000000000" pitchFamily="49" charset="-128"/>
                <a:ea typeface="BIZ UDゴシック" panose="020B0400000000000000" pitchFamily="49" charset="-128"/>
              </a:rPr>
              <a:t>使用</a:t>
            </a:r>
            <a:r>
              <a:rPr lang="ja-JP" altLang="en-US" sz="1200" dirty="0" smtClean="0">
                <a:latin typeface="BIZ UDゴシック" panose="020B0400000000000000" pitchFamily="49" charset="-128"/>
                <a:ea typeface="BIZ UDゴシック" panose="020B0400000000000000" pitchFamily="49" charset="-128"/>
              </a:rPr>
              <a:t>している</a:t>
            </a:r>
            <a:r>
              <a:rPr lang="ja-JP" altLang="en-US" sz="1200" dirty="0">
                <a:latin typeface="BIZ UDゴシック" panose="020B0400000000000000" pitchFamily="49" charset="-128"/>
                <a:ea typeface="BIZ UDゴシック" panose="020B0400000000000000" pitchFamily="49" charset="-128"/>
              </a:rPr>
              <a:t>洗剤</a:t>
            </a:r>
            <a:r>
              <a:rPr lang="ja-JP" altLang="en-US" sz="1200" dirty="0" smtClean="0">
                <a:latin typeface="BIZ UDゴシック" panose="020B0400000000000000" pitchFamily="49" charset="-128"/>
                <a:ea typeface="BIZ UDゴシック" panose="020B0400000000000000" pitchFamily="49" charset="-128"/>
              </a:rPr>
              <a:t>やアルカリ水を</a:t>
            </a:r>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化すると洗浄効果が</a:t>
            </a:r>
            <a:r>
              <a:rPr lang="en-US" altLang="ja-JP" sz="1200" dirty="0" smtClean="0">
                <a:latin typeface="BIZ UDゴシック" panose="020B0400000000000000" pitchFamily="49" charset="-128"/>
                <a:ea typeface="BIZ UDゴシック" panose="020B0400000000000000" pitchFamily="49" charset="-128"/>
              </a:rPr>
              <a:t>UP</a:t>
            </a:r>
          </a:p>
        </p:txBody>
      </p:sp>
      <p:grpSp>
        <p:nvGrpSpPr>
          <p:cNvPr id="6" name="グループ化 5"/>
          <p:cNvGrpSpPr/>
          <p:nvPr/>
        </p:nvGrpSpPr>
        <p:grpSpPr>
          <a:xfrm>
            <a:off x="962354" y="1587222"/>
            <a:ext cx="7981292" cy="1383981"/>
            <a:chOff x="388008" y="1587222"/>
            <a:chExt cx="7981292" cy="1383981"/>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1499" y="1709023"/>
              <a:ext cx="1055832" cy="1185729"/>
            </a:xfrm>
            <a:prstGeom prst="rect">
              <a:avLst/>
            </a:prstGeom>
          </p:spPr>
        </p:pic>
        <p:sp>
          <p:nvSpPr>
            <p:cNvPr id="16" name="テキスト ボックス 15">
              <a:extLst>
                <a:ext uri="{FF2B5EF4-FFF2-40B4-BE49-F238E27FC236}">
                  <a16:creationId xmlns:a16="http://schemas.microsoft.com/office/drawing/2014/main" id="{7926C8FD-7CF2-4BF2-B807-418908C3AA9E}"/>
                </a:ext>
              </a:extLst>
            </p:cNvPr>
            <p:cNvSpPr txBox="1"/>
            <p:nvPr/>
          </p:nvSpPr>
          <p:spPr>
            <a:xfrm>
              <a:off x="6150693" y="1925255"/>
              <a:ext cx="2127601" cy="461665"/>
            </a:xfrm>
            <a:prstGeom prst="rect">
              <a:avLst/>
            </a:prstGeom>
            <a:noFill/>
          </p:spPr>
          <p:txBody>
            <a:bodyPr wrap="square" rtlCol="0">
              <a:spAutoFit/>
            </a:bodyPr>
            <a:lstStyle/>
            <a:p>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ウルトラポンプ</a:t>
              </a:r>
              <a:endParaRPr lang="en-US" altLang="ja-JP" sz="1200" dirty="0" smtClean="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lang="ja-JP" altLang="en-US" sz="1200" dirty="0" smtClean="0">
                  <a:latin typeface="BIZ UDゴシック" panose="020B0400000000000000" pitchFamily="49" charset="-128"/>
                  <a:ea typeface="BIZ UDゴシック" panose="020B0400000000000000" pitchFamily="49" charset="-128"/>
                </a:rPr>
                <a:t>＋ </a:t>
              </a:r>
              <a:r>
                <a:rPr lang="en-US" altLang="ja-JP" sz="1200" dirty="0" smtClean="0">
                  <a:latin typeface="BIZ UDゴシック" panose="020B0400000000000000" pitchFamily="49" charset="-128"/>
                  <a:ea typeface="BIZ UDゴシック" panose="020B0400000000000000" pitchFamily="49" charset="-128"/>
                </a:rPr>
                <a:t>pH12.5 </a:t>
              </a:r>
              <a:r>
                <a:rPr lang="ja-JP" altLang="en-US" sz="1200" dirty="0" smtClean="0">
                  <a:latin typeface="BIZ UDゴシック" panose="020B0400000000000000" pitchFamily="49" charset="-128"/>
                  <a:ea typeface="BIZ UDゴシック" panose="020B0400000000000000" pitchFamily="49" charset="-128"/>
                </a:rPr>
                <a:t>アルカリ電解水</a:t>
              </a:r>
              <a:endParaRPr lang="en-US" altLang="ja-JP" sz="1200" dirty="0" smtClean="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7926C8FD-7CF2-4BF2-B807-418908C3AA9E}"/>
                </a:ext>
              </a:extLst>
            </p:cNvPr>
            <p:cNvSpPr txBox="1"/>
            <p:nvPr/>
          </p:nvSpPr>
          <p:spPr>
            <a:xfrm>
              <a:off x="388008" y="1636344"/>
              <a:ext cx="4804120" cy="369332"/>
            </a:xfrm>
            <a:prstGeom prst="rect">
              <a:avLst/>
            </a:prstGeom>
            <a:noFill/>
          </p:spPr>
          <p:txBody>
            <a:bodyPr wrap="square" rtlCol="0">
              <a:spAutoFit/>
            </a:bodyPr>
            <a:lstStyle/>
            <a:p>
              <a:pPr algn="ctr"/>
              <a:r>
                <a:rPr lang="ja-JP" altLang="en-US" b="1" dirty="0" smtClean="0">
                  <a:latin typeface="BIZ UDゴシック" panose="020B0400000000000000" pitchFamily="49" charset="-128"/>
                  <a:ea typeface="BIZ UDゴシック" panose="020B0400000000000000" pitchFamily="49" charset="-128"/>
                </a:rPr>
                <a:t>洗浄方法</a:t>
              </a:r>
              <a:endParaRPr lang="en-US" altLang="ja-JP" b="1" dirty="0" smtClean="0">
                <a:latin typeface="BIZ UDゴシック" panose="020B0400000000000000" pitchFamily="49" charset="-128"/>
                <a:ea typeface="BIZ UDゴシック" panose="020B0400000000000000" pitchFamily="49" charset="-128"/>
              </a:endParaRPr>
            </a:p>
          </p:txBody>
        </p:sp>
        <p:sp>
          <p:nvSpPr>
            <p:cNvPr id="18" name="正方形/長方形 17"/>
            <p:cNvSpPr/>
            <p:nvPr/>
          </p:nvSpPr>
          <p:spPr>
            <a:xfrm>
              <a:off x="827111" y="1587222"/>
              <a:ext cx="7542189" cy="13839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7926C8FD-7CF2-4BF2-B807-418908C3AA9E}"/>
                </a:ext>
              </a:extLst>
            </p:cNvPr>
            <p:cNvSpPr txBox="1"/>
            <p:nvPr/>
          </p:nvSpPr>
          <p:spPr>
            <a:xfrm>
              <a:off x="1001587" y="2063755"/>
              <a:ext cx="3796314" cy="646331"/>
            </a:xfrm>
            <a:prstGeom prst="rect">
              <a:avLst/>
            </a:prstGeom>
            <a:noFill/>
          </p:spPr>
          <p:txBody>
            <a:bodyPr wrap="square" rtlCol="0">
              <a:spAutoFit/>
            </a:bodyPr>
            <a:lstStyle/>
            <a:p>
              <a:r>
                <a:rPr lang="ja-JP" altLang="en-US" sz="1200" dirty="0" smtClean="0">
                  <a:latin typeface="BIZ UDゴシック" panose="020B0400000000000000" pitchFamily="49" charset="-128"/>
                  <a:ea typeface="BIZ UDゴシック" panose="020B0400000000000000" pitchFamily="49" charset="-128"/>
                </a:rPr>
                <a:t>①　６秒間噴霧し、</a:t>
              </a:r>
              <a:r>
                <a:rPr lang="en-US" altLang="ja-JP" sz="1200" dirty="0" smtClean="0">
                  <a:latin typeface="BIZ UDゴシック" panose="020B0400000000000000" pitchFamily="49" charset="-128"/>
                  <a:ea typeface="BIZ UDゴシック" panose="020B0400000000000000" pitchFamily="49" charset="-128"/>
                </a:rPr>
                <a:t>1</a:t>
              </a:r>
              <a:r>
                <a:rPr lang="ja-JP" altLang="en-US" sz="1200" dirty="0" smtClean="0">
                  <a:latin typeface="BIZ UDゴシック" panose="020B0400000000000000" pitchFamily="49" charset="-128"/>
                  <a:ea typeface="BIZ UDゴシック" panose="020B0400000000000000" pitchFamily="49" charset="-128"/>
                </a:rPr>
                <a:t>分間そのままにして浸透させる</a:t>
              </a:r>
              <a:endParaRPr lang="en-US" altLang="ja-JP" sz="1200" dirty="0" smtClean="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②　ブラシで“</a:t>
              </a:r>
              <a:r>
                <a:rPr lang="ja-JP" altLang="en-US" sz="1200" b="1" dirty="0" smtClean="0">
                  <a:latin typeface="BIZ UDゴシック" panose="020B0400000000000000" pitchFamily="49" charset="-128"/>
                  <a:ea typeface="BIZ UDゴシック" panose="020B0400000000000000" pitchFamily="49" charset="-128"/>
                </a:rPr>
                <a:t>軽く３回こする</a:t>
              </a:r>
              <a:r>
                <a:rPr lang="ja-JP" altLang="en-US" sz="1200" dirty="0" smtClean="0">
                  <a:latin typeface="BIZ UDゴシック" panose="020B0400000000000000" pitchFamily="49" charset="-128"/>
                  <a:ea typeface="BIZ UDゴシック" panose="020B0400000000000000" pitchFamily="49" charset="-128"/>
                </a:rPr>
                <a:t>”</a:t>
              </a:r>
              <a:endParaRPr lang="en-US" altLang="ja-JP" sz="1200" dirty="0" smtClean="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③　２００</a:t>
              </a:r>
              <a:r>
                <a:rPr lang="en-US" altLang="ja-JP" sz="1200" dirty="0" smtClean="0">
                  <a:latin typeface="BIZ UDゴシック" panose="020B0400000000000000" pitchFamily="49" charset="-128"/>
                  <a:ea typeface="BIZ UDゴシック" panose="020B0400000000000000" pitchFamily="49" charset="-128"/>
                </a:rPr>
                <a:t>cc</a:t>
              </a:r>
              <a:r>
                <a:rPr lang="ja-JP" altLang="en-US" sz="1200" dirty="0" smtClean="0">
                  <a:latin typeface="BIZ UDゴシック" panose="020B0400000000000000" pitchFamily="49" charset="-128"/>
                  <a:ea typeface="BIZ UDゴシック" panose="020B0400000000000000" pitchFamily="49" charset="-128"/>
                </a:rPr>
                <a:t>の水で洗い流す</a:t>
              </a:r>
              <a:endParaRPr lang="en-US" altLang="ja-JP" sz="1200" dirty="0" smtClean="0">
                <a:latin typeface="BIZ UDゴシック" panose="020B0400000000000000" pitchFamily="49" charset="-128"/>
                <a:ea typeface="BIZ UDゴシック" panose="020B0400000000000000" pitchFamily="49" charset="-128"/>
              </a:endParaRPr>
            </a:p>
          </p:txBody>
        </p:sp>
      </p:grpSp>
      <p:cxnSp>
        <p:nvCxnSpPr>
          <p:cNvPr id="33" name="直線コネクタ 32"/>
          <p:cNvCxnSpPr/>
          <p:nvPr/>
        </p:nvCxnSpPr>
        <p:spPr>
          <a:xfrm>
            <a:off x="2830568" y="1980276"/>
            <a:ext cx="10922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95" name="図 94" descr="座る, 汚い, 古い, ホワイト が含まれている画像&#10;&#10;自動的に生成された説明">
            <a:extLst>
              <a:ext uri="{FF2B5EF4-FFF2-40B4-BE49-F238E27FC236}">
                <a16:creationId xmlns:a16="http://schemas.microsoft.com/office/drawing/2014/main" id="{D67C62F0-A198-4E1A-A04E-52C9F18F84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295" b="51531"/>
          <a:stretch/>
        </p:blipFill>
        <p:spPr>
          <a:xfrm>
            <a:off x="2071637" y="3521074"/>
            <a:ext cx="3672422" cy="1718029"/>
          </a:xfrm>
          <a:prstGeom prst="rect">
            <a:avLst/>
          </a:prstGeom>
        </p:spPr>
      </p:pic>
      <p:pic>
        <p:nvPicPr>
          <p:cNvPr id="96" name="図 95" descr="持つ が含まれている画像&#10;&#10;自動的に生成された説明">
            <a:extLst>
              <a:ext uri="{FF2B5EF4-FFF2-40B4-BE49-F238E27FC236}">
                <a16:creationId xmlns:a16="http://schemas.microsoft.com/office/drawing/2014/main" id="{001DA62F-DB0A-456A-904F-78B56CDB3F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950" b="44201"/>
          <a:stretch/>
        </p:blipFill>
        <p:spPr>
          <a:xfrm>
            <a:off x="6057137" y="3531773"/>
            <a:ext cx="3672422" cy="1718027"/>
          </a:xfrm>
          <a:prstGeom prst="rect">
            <a:avLst/>
          </a:prstGeom>
        </p:spPr>
      </p:pic>
      <p:sp>
        <p:nvSpPr>
          <p:cNvPr id="97" name="テキスト ボックス 96">
            <a:extLst>
              <a:ext uri="{FF2B5EF4-FFF2-40B4-BE49-F238E27FC236}">
                <a16:creationId xmlns:a16="http://schemas.microsoft.com/office/drawing/2014/main" id="{7926C8FD-7CF2-4BF2-B807-418908C3AA9E}"/>
              </a:ext>
            </a:extLst>
          </p:cNvPr>
          <p:cNvSpPr txBox="1"/>
          <p:nvPr/>
        </p:nvSpPr>
        <p:spPr>
          <a:xfrm>
            <a:off x="2071636" y="3212234"/>
            <a:ext cx="3672423" cy="276999"/>
          </a:xfrm>
          <a:prstGeom prst="rect">
            <a:avLst/>
          </a:prstGeom>
          <a:noFill/>
        </p:spPr>
        <p:txBody>
          <a:bodyPr wrap="square" rtlCol="0">
            <a:spAutoFit/>
          </a:bodyPr>
          <a:lstStyle/>
          <a:p>
            <a:pPr algn="ctr"/>
            <a:r>
              <a:rPr lang="ja-JP" altLang="en-US" sz="1200" dirty="0" smtClean="0">
                <a:latin typeface="BIZ UDゴシック" panose="020B0400000000000000" pitchFamily="49" charset="-128"/>
                <a:ea typeface="BIZ UDゴシック" panose="020B0400000000000000" pitchFamily="49" charset="-128"/>
              </a:rPr>
              <a:t>洗浄前</a:t>
            </a:r>
            <a:endParaRPr lang="en-US" altLang="ja-JP" sz="1200" dirty="0" smtClean="0">
              <a:latin typeface="BIZ UDゴシック" panose="020B0400000000000000" pitchFamily="49" charset="-128"/>
              <a:ea typeface="BIZ UDゴシック" panose="020B0400000000000000" pitchFamily="49" charset="-128"/>
            </a:endParaRPr>
          </a:p>
        </p:txBody>
      </p:sp>
      <p:sp>
        <p:nvSpPr>
          <p:cNvPr id="98" name="テキスト ボックス 97">
            <a:extLst>
              <a:ext uri="{FF2B5EF4-FFF2-40B4-BE49-F238E27FC236}">
                <a16:creationId xmlns:a16="http://schemas.microsoft.com/office/drawing/2014/main" id="{7926C8FD-7CF2-4BF2-B807-418908C3AA9E}"/>
              </a:ext>
            </a:extLst>
          </p:cNvPr>
          <p:cNvSpPr txBox="1"/>
          <p:nvPr/>
        </p:nvSpPr>
        <p:spPr>
          <a:xfrm>
            <a:off x="6064250" y="3212234"/>
            <a:ext cx="3672423" cy="276999"/>
          </a:xfrm>
          <a:prstGeom prst="rect">
            <a:avLst/>
          </a:prstGeom>
          <a:noFill/>
        </p:spPr>
        <p:txBody>
          <a:bodyPr wrap="square" rtlCol="0">
            <a:spAutoFit/>
          </a:bodyPr>
          <a:lstStyle/>
          <a:p>
            <a:pPr algn="ctr"/>
            <a:r>
              <a:rPr lang="ja-JP" altLang="en-US" sz="1200" dirty="0" smtClean="0">
                <a:latin typeface="BIZ UDゴシック" panose="020B0400000000000000" pitchFamily="49" charset="-128"/>
                <a:ea typeface="BIZ UDゴシック" panose="020B0400000000000000" pitchFamily="49" charset="-128"/>
              </a:rPr>
              <a:t>アルカリ</a:t>
            </a:r>
            <a:r>
              <a:rPr lang="en-US" altLang="ja-JP" sz="1200" dirty="0" smtClean="0">
                <a:latin typeface="BIZ UDゴシック" panose="020B0400000000000000" pitchFamily="49" charset="-128"/>
                <a:ea typeface="BIZ UDゴシック" panose="020B0400000000000000" pitchFamily="49" charset="-128"/>
              </a:rPr>
              <a:t>UFB</a:t>
            </a:r>
            <a:r>
              <a:rPr lang="ja-JP" altLang="en-US" sz="1200" dirty="0" smtClean="0">
                <a:latin typeface="BIZ UDゴシック" panose="020B0400000000000000" pitchFamily="49" charset="-128"/>
                <a:ea typeface="BIZ UDゴシック" panose="020B0400000000000000" pitchFamily="49" charset="-128"/>
              </a:rPr>
              <a:t>水 洗浄後</a:t>
            </a:r>
            <a:endParaRPr lang="en-US" altLang="ja-JP" sz="1200" dirty="0" smtClean="0">
              <a:latin typeface="BIZ UDゴシック" panose="020B0400000000000000" pitchFamily="49" charset="-128"/>
              <a:ea typeface="BIZ UDゴシック" panose="020B0400000000000000" pitchFamily="49" charset="-128"/>
            </a:endParaRPr>
          </a:p>
        </p:txBody>
      </p:sp>
      <p:sp>
        <p:nvSpPr>
          <p:cNvPr id="99" name="二等辺三角形 12"/>
          <p:cNvSpPr/>
          <p:nvPr/>
        </p:nvSpPr>
        <p:spPr>
          <a:xfrm rot="10800000">
            <a:off x="2058635" y="5239103"/>
            <a:ext cx="1749552" cy="774700"/>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622552"/>
              <a:gd name="connsiteY0" fmla="*/ 927100 h 927100"/>
              <a:gd name="connsiteX1" fmla="*/ 1622552 w 1622552"/>
              <a:gd name="connsiteY1" fmla="*/ 0 h 927100"/>
              <a:gd name="connsiteX2" fmla="*/ 1060704 w 1622552"/>
              <a:gd name="connsiteY2" fmla="*/ 927100 h 927100"/>
              <a:gd name="connsiteX3" fmla="*/ 0 w 1622552"/>
              <a:gd name="connsiteY3" fmla="*/ 927100 h 927100"/>
              <a:gd name="connsiteX0" fmla="*/ 0 w 1749552"/>
              <a:gd name="connsiteY0" fmla="*/ 774700 h 774700"/>
              <a:gd name="connsiteX1" fmla="*/ 1749552 w 1749552"/>
              <a:gd name="connsiteY1" fmla="*/ 0 h 774700"/>
              <a:gd name="connsiteX2" fmla="*/ 1060704 w 1749552"/>
              <a:gd name="connsiteY2" fmla="*/ 774700 h 774700"/>
              <a:gd name="connsiteX3" fmla="*/ 0 w 1749552"/>
              <a:gd name="connsiteY3" fmla="*/ 774700 h 774700"/>
            </a:gdLst>
            <a:ahLst/>
            <a:cxnLst>
              <a:cxn ang="0">
                <a:pos x="connsiteX0" y="connsiteY0"/>
              </a:cxn>
              <a:cxn ang="0">
                <a:pos x="connsiteX1" y="connsiteY1"/>
              </a:cxn>
              <a:cxn ang="0">
                <a:pos x="connsiteX2" y="connsiteY2"/>
              </a:cxn>
              <a:cxn ang="0">
                <a:pos x="connsiteX3" y="connsiteY3"/>
              </a:cxn>
            </a:cxnLst>
            <a:rect l="l" t="t" r="r" b="b"/>
            <a:pathLst>
              <a:path w="1749552" h="774700">
                <a:moveTo>
                  <a:pt x="0" y="774700"/>
                </a:moveTo>
                <a:lnTo>
                  <a:pt x="1749552" y="0"/>
                </a:lnTo>
                <a:lnTo>
                  <a:pt x="1060704" y="774700"/>
                </a:lnTo>
                <a:lnTo>
                  <a:pt x="0" y="7747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0" name="山形 99"/>
          <p:cNvSpPr/>
          <p:nvPr/>
        </p:nvSpPr>
        <p:spPr>
          <a:xfrm>
            <a:off x="5775875" y="4131770"/>
            <a:ext cx="249446" cy="496635"/>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5" name="直線コネクタ 24"/>
          <p:cNvCxnSpPr/>
          <p:nvPr/>
        </p:nvCxnSpPr>
        <p:spPr>
          <a:xfrm>
            <a:off x="2779768" y="1449087"/>
            <a:ext cx="4338319" cy="0"/>
          </a:xfrm>
          <a:prstGeom prst="line">
            <a:avLst/>
          </a:prstGeom>
          <a:ln w="19050">
            <a:solidFill>
              <a:srgbClr val="FBAD21"/>
            </a:solidFill>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178281" y="4448612"/>
            <a:ext cx="1976182" cy="1896626"/>
            <a:chOff x="178281" y="4448612"/>
            <a:chExt cx="1976182" cy="1896626"/>
          </a:xfrm>
        </p:grpSpPr>
        <p:pic>
          <p:nvPicPr>
            <p:cNvPr id="94" name="図 93" descr="トラック, 道路, 屋外, 建物 が含まれている画像&#10;&#10;自動的に生成された説明">
              <a:extLst>
                <a:ext uri="{FF2B5EF4-FFF2-40B4-BE49-F238E27FC236}">
                  <a16:creationId xmlns:a16="http://schemas.microsoft.com/office/drawing/2014/main" id="{8881C8D5-CD8B-4959-8C36-068B199DEC6D}"/>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25" b="98438" l="9983" r="90213">
                          <a14:foregroundMark x1="27648" y1="12731" x2="40104" y2="9954"/>
                          <a14:foregroundMark x1="40104" y1="9954" x2="45920" y2="6655"/>
                          <a14:foregroundMark x1="45920" y1="6655" x2="83116" y2="11806"/>
                          <a14:foregroundMark x1="43099" y1="94242" x2="44748" y2="87587"/>
                          <a14:foregroundMark x1="44748" y1="87587" x2="44010" y2="86979"/>
                          <a14:foregroundMark x1="59006" y1="91522" x2="73459" y2="87818"/>
                          <a14:foregroundMark x1="73459" y1="87818" x2="78971" y2="84722"/>
                          <a14:foregroundMark x1="78971" y1="84722" x2="83116" y2="76071"/>
                          <a14:foregroundMark x1="75152" y1="73322" x2="68880" y2="72656"/>
                          <a14:foregroundMark x1="68880" y1="72656" x2="74110" y2="68432"/>
                          <a14:foregroundMark x1="74110" y1="68432" x2="72873" y2="71817"/>
                          <a14:foregroundMark x1="61523" y1="97280" x2="72917" y2="91811"/>
                          <a14:foregroundMark x1="72917" y1="91811" x2="79015" y2="91811"/>
                          <a14:foregroundMark x1="48112" y1="90307" x2="47461" y2="79890"/>
                          <a14:foregroundMark x1="47461" y1="79890" x2="43056" y2="73466"/>
                          <a14:foregroundMark x1="43056" y1="73466" x2="38932" y2="78472"/>
                          <a14:foregroundMark x1="38932" y1="78472" x2="39019" y2="80006"/>
                          <a14:foregroundMark x1="26736" y1="23032" x2="27344" y2="37818"/>
                          <a14:foregroundMark x1="27344" y1="37818" x2="29753" y2="46354"/>
                          <a14:foregroundMark x1="29753" y1="46354" x2="35200" y2="47627"/>
                          <a14:foregroundMark x1="35200" y1="47627" x2="40278" y2="46123"/>
                          <a14:foregroundMark x1="40278" y1="46123" x2="32661" y2="41811"/>
                          <a14:foregroundMark x1="52192" y1="97280" x2="47873" y2="91811"/>
                          <a14:foregroundMark x1="47873" y1="91811" x2="48112" y2="89988"/>
                          <a14:foregroundMark x1="56055" y1="77575" x2="63563" y2="75752"/>
                          <a14:foregroundMark x1="67188" y1="98495" x2="72201" y2="94647"/>
                          <a14:foregroundMark x1="72201" y1="94647" x2="72201" y2="94531"/>
                          <a14:foregroundMark x1="83116" y1="90596" x2="80143" y2="93345"/>
                          <a14:foregroundMark x1="26280" y1="63021" x2="24110" y2="70255"/>
                          <a14:foregroundMark x1="24110" y1="70255" x2="33116" y2="77286"/>
                          <a14:foregroundMark x1="33116" y1="77286" x2="33116" y2="77286"/>
                          <a14:foregroundMark x1="24696" y1="71209" x2="29102" y2="76910"/>
                          <a14:foregroundMark x1="29102" y1="76910" x2="30382" y2="76968"/>
                          <a14:foregroundMark x1="42188" y1="5150" x2="60373" y2="6047"/>
                          <a14:foregroundMark x1="33789" y1="50000" x2="33116" y2="59693"/>
                          <a14:foregroundMark x1="39931" y1="15451" x2="40386" y2="17882"/>
                          <a14:foregroundMark x1="81749" y1="4543" x2="81749" y2="4543"/>
                          <a14:foregroundMark x1="80838" y1="4253" x2="79644" y2="13455"/>
                          <a14:foregroundMark x1="79644" y1="13455" x2="76194" y2="19994"/>
                          <a14:foregroundMark x1="76194" y1="19994" x2="52148" y2="36314"/>
                          <a14:foregroundMark x1="52148" y1="36314" x2="39280" y2="55150"/>
                          <a14:foregroundMark x1="39280" y1="55150" x2="40148" y2="56655"/>
                          <a14:foregroundMark x1="25152" y1="51215" x2="26280" y2="51215"/>
                          <a14:foregroundMark x1="90213" y1="84809" x2="86502" y2="88455"/>
                        </a14:backgroundRemoval>
                      </a14:imgEffect>
                    </a14:imgLayer>
                  </a14:imgProps>
                </a:ext>
                <a:ext uri="{28A0092B-C50C-407E-A947-70E740481C1C}">
                  <a14:useLocalDpi xmlns:a14="http://schemas.microsoft.com/office/drawing/2010/main" val="0"/>
                </a:ext>
              </a:extLst>
            </a:blip>
            <a:srcRect l="17016" t="-428" r="4838" b="428"/>
            <a:stretch/>
          </p:blipFill>
          <p:spPr>
            <a:xfrm>
              <a:off x="178281" y="4448612"/>
              <a:ext cx="1976182" cy="1896626"/>
            </a:xfrm>
            <a:prstGeom prst="rect">
              <a:avLst/>
            </a:prstGeom>
          </p:spPr>
        </p:pic>
        <p:pic>
          <p:nvPicPr>
            <p:cNvPr id="23" name="図 22"/>
            <p:cNvPicPr>
              <a:picLocks noChangeAspect="1"/>
            </p:cNvPicPr>
            <p:nvPr/>
          </p:nvPicPr>
          <p:blipFill rotWithShape="1">
            <a:blip r:embed="rId7">
              <a:extLst>
                <a:ext uri="{28A0092B-C50C-407E-A947-70E740481C1C}">
                  <a14:useLocalDpi xmlns:a14="http://schemas.microsoft.com/office/drawing/2010/main" val="0"/>
                </a:ext>
              </a:extLst>
            </a:blip>
            <a:srcRect l="45970" t="51721" r="43186" b="34107"/>
            <a:stretch/>
          </p:blipFill>
          <p:spPr>
            <a:xfrm rot="20186839">
              <a:off x="1130176" y="5989225"/>
              <a:ext cx="563607" cy="126131"/>
            </a:xfrm>
            <a:prstGeom prst="rect">
              <a:avLst/>
            </a:prstGeom>
          </p:spPr>
        </p:pic>
        <p:pic>
          <p:nvPicPr>
            <p:cNvPr id="24" name="図 23"/>
            <p:cNvPicPr>
              <a:picLocks noChangeAspect="1"/>
            </p:cNvPicPr>
            <p:nvPr/>
          </p:nvPicPr>
          <p:blipFill rotWithShape="1">
            <a:blip r:embed="rId7">
              <a:extLst>
                <a:ext uri="{28A0092B-C50C-407E-A947-70E740481C1C}">
                  <a14:useLocalDpi xmlns:a14="http://schemas.microsoft.com/office/drawing/2010/main" val="0"/>
                </a:ext>
              </a:extLst>
            </a:blip>
            <a:srcRect l="45970" t="51721" r="43186" b="34107"/>
            <a:stretch/>
          </p:blipFill>
          <p:spPr>
            <a:xfrm rot="1413265">
              <a:off x="659485" y="5652207"/>
              <a:ext cx="258675" cy="126131"/>
            </a:xfrm>
            <a:prstGeom prst="rect">
              <a:avLst/>
            </a:prstGeom>
          </p:spPr>
        </p:pic>
      </p:grpSp>
      <p:sp>
        <p:nvSpPr>
          <p:cNvPr id="26" name="テキスト ボックス 25">
            <a:extLst>
              <a:ext uri="{FF2B5EF4-FFF2-40B4-BE49-F238E27FC236}">
                <a16:creationId xmlns:a16="http://schemas.microsoft.com/office/drawing/2014/main" id="{7926C8FD-7CF2-4BF2-B807-418908C3AA9E}"/>
              </a:ext>
            </a:extLst>
          </p:cNvPr>
          <p:cNvSpPr txBox="1"/>
          <p:nvPr/>
        </p:nvSpPr>
        <p:spPr>
          <a:xfrm>
            <a:off x="2603294" y="5376718"/>
            <a:ext cx="6594607" cy="338554"/>
          </a:xfrm>
          <a:prstGeom prst="rect">
            <a:avLst/>
          </a:prstGeom>
          <a:noFill/>
        </p:spPr>
        <p:txBody>
          <a:bodyPr wrap="square" rtlCol="0">
            <a:spAutoFit/>
          </a:bodyPr>
          <a:lstStyle/>
          <a:p>
            <a:pPr algn="ctr"/>
            <a:r>
              <a:rPr lang="ja-JP" altLang="en-US" sz="1600" b="1" dirty="0" smtClean="0">
                <a:latin typeface="BIZ UDゴシック" panose="020B0400000000000000" pitchFamily="49" charset="-128"/>
                <a:ea typeface="BIZ UDゴシック" panose="020B0400000000000000" pitchFamily="49" charset="-128"/>
              </a:rPr>
              <a:t>実験①と同様に黒ずみを除去</a:t>
            </a:r>
            <a:endParaRPr lang="ja-JP" altLang="en-US" sz="16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469252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2420</TotalTime>
  <Words>1319</Words>
  <Application>Microsoft Office PowerPoint</Application>
  <PresentationFormat>A4 210 x 297 mm</PresentationFormat>
  <Paragraphs>233</Paragraphs>
  <Slides>14</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14</vt:i4>
      </vt:variant>
    </vt:vector>
  </HeadingPairs>
  <TitlesOfParts>
    <vt:vector size="24" baseType="lpstr">
      <vt:lpstr>BIZ UDPゴシック</vt:lpstr>
      <vt:lpstr>BIZ UDゴシック</vt:lpstr>
      <vt:lpstr>ＭＳ Ｐゴシック</vt:lpstr>
      <vt:lpstr>Noto Sans CJK JP Medium</vt:lpstr>
      <vt:lpstr>メイリオ</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UFB_活用事例集_2020.12</dc:title>
  <dc:creator>y-hidaka</dc:creator>
  <cp:lastModifiedBy>井上 夕稀乃</cp:lastModifiedBy>
  <cp:revision>672</cp:revision>
  <cp:lastPrinted>2020-08-31T07:43:35Z</cp:lastPrinted>
  <dcterms:created xsi:type="dcterms:W3CDTF">2020-08-26T11:34:13Z</dcterms:created>
  <dcterms:modified xsi:type="dcterms:W3CDTF">2020-12-17T13:14:39Z</dcterms:modified>
</cp:coreProperties>
</file>